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44">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3A18296-BC33-4FA6-B494-DE7FE3DF4A74}">
  <a:tblStyle styleId="{63A18296-BC33-4FA6-B494-DE7FE3DF4A7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4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44900e92d1_0_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44900e92d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6e4468e497_0_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6e4468e49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480"/>
              </a:spcBef>
              <a:spcAft>
                <a:spcPts val="1000"/>
              </a:spcAft>
              <a:buClr>
                <a:schemeClr val="dk1"/>
              </a:buClr>
              <a:buSzPts val="1000"/>
              <a:buChar char="●"/>
            </a:pPr>
            <a:r>
              <a:rPr lang="en" sz="1000">
                <a:solidFill>
                  <a:schemeClr val="dk1"/>
                </a:solidFill>
              </a:rPr>
              <a:t>Producing results that exceed what either participant would be capable of achieving on their own</a:t>
            </a:r>
            <a:endParaRPr sz="10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44900e92d1_0_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44900e92d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4494072fed_0_9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4494072fed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44900e92d1_0_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44900e92d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44900e92d1_0_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44900e92d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4494072fed_0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4494072fe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clustering experiments, we use a sentence embedding model.  Go through this slide.  Though this is a high performer for most general text cases, there can be additional domain text challenges.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44900e92d1_0_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44900e92d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44900e92d1_0_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44900e92d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480"/>
              </a:spcBef>
              <a:spcAft>
                <a:spcPts val="0"/>
              </a:spcAft>
              <a:buClr>
                <a:schemeClr val="dk1"/>
              </a:buClr>
              <a:buSzPts val="1000"/>
              <a:buChar char="•"/>
            </a:pPr>
            <a:r>
              <a:rPr lang="en" sz="1000">
                <a:solidFill>
                  <a:schemeClr val="dk1"/>
                </a:solidFill>
              </a:rPr>
              <a:t>Text to Vector transformation is often some form of a matrix of word or phrase(n-gram) frequency </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Less frequent terms result in a matrix with many zeros</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This results in data sparsity (e.g., sparse matrix)</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Document outliers are unique data points that typically can not be semantically grouped</a:t>
            </a:r>
            <a:endParaRPr sz="10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44900e92d1_0_8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44900e92d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36e66303072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36e663030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would evaluate typically based on competing works discovered through a literature review.</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44900e92d1_0_10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44900e92d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44900e92d1_0_10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44900e92d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44900e92d1_0_1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44900e92d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a:solidFill>
                  <a:schemeClr val="dk1"/>
                </a:solidFill>
              </a:rPr>
              <a:t>UMAP is based upon manifold learning, which means instead of a flat plane, it observes points on</a:t>
            </a:r>
            <a:endParaRPr>
              <a:solidFill>
                <a:schemeClr val="dk1"/>
              </a:solidFill>
            </a:endParaRPr>
          </a:p>
          <a:p>
            <a:pPr indent="0" lvl="0" marL="0" rtl="0" algn="l">
              <a:spcBef>
                <a:spcPts val="480"/>
              </a:spcBef>
              <a:spcAft>
                <a:spcPts val="0"/>
              </a:spcAft>
              <a:buClr>
                <a:schemeClr val="dk1"/>
              </a:buClr>
              <a:buSzPts val="1100"/>
              <a:buFont typeface="Arial"/>
              <a:buNone/>
            </a:pPr>
            <a:r>
              <a:rPr lang="en">
                <a:solidFill>
                  <a:schemeClr val="dk1"/>
                </a:solidFill>
              </a:rPr>
              <a:t>a lower dimension, curved manifold structure (e.g., a geometric representation of neighborhood</a:t>
            </a:r>
            <a:endParaRPr>
              <a:solidFill>
                <a:schemeClr val="dk1"/>
              </a:solidFill>
            </a:endParaRPr>
          </a:p>
          <a:p>
            <a:pPr indent="0" lvl="0" marL="0" rtl="0" algn="l">
              <a:spcBef>
                <a:spcPts val="480"/>
              </a:spcBef>
              <a:spcAft>
                <a:spcPts val="0"/>
              </a:spcAft>
              <a:buClr>
                <a:schemeClr val="dk1"/>
              </a:buClr>
              <a:buSzPts val="1100"/>
              <a:buFont typeface="Arial"/>
              <a:buNone/>
            </a:pPr>
            <a:r>
              <a:rPr lang="en">
                <a:solidFill>
                  <a:schemeClr val="dk1"/>
                </a:solidFill>
              </a:rPr>
              <a:t>pairwise distances) [McI18]. It then creates a low-dimensional plane using these local manifold</a:t>
            </a:r>
            <a:endParaRPr>
              <a:solidFill>
                <a:schemeClr val="dk1"/>
              </a:solidFill>
            </a:endParaRPr>
          </a:p>
          <a:p>
            <a:pPr indent="0" lvl="0" marL="0" rtl="0" algn="l">
              <a:spcBef>
                <a:spcPts val="480"/>
              </a:spcBef>
              <a:spcAft>
                <a:spcPts val="0"/>
              </a:spcAft>
              <a:buClr>
                <a:schemeClr val="dk1"/>
              </a:buClr>
              <a:buSzPts val="1100"/>
              <a:buFont typeface="Arial"/>
              <a:buNone/>
            </a:pPr>
            <a:r>
              <a:rPr lang="en">
                <a:solidFill>
                  <a:schemeClr val="dk1"/>
                </a:solidFill>
              </a:rPr>
              <a:t>approximations. The final topic graph is optimized by minimizing the cross entropy loss between</a:t>
            </a:r>
            <a:endParaRPr>
              <a:solidFill>
                <a:schemeClr val="dk1"/>
              </a:solidFill>
            </a:endParaRPr>
          </a:p>
          <a:p>
            <a:pPr indent="0" lvl="0" marL="0" rtl="0" algn="l">
              <a:spcBef>
                <a:spcPts val="480"/>
              </a:spcBef>
              <a:spcAft>
                <a:spcPts val="0"/>
              </a:spcAft>
              <a:buClr>
                <a:schemeClr val="dk1"/>
              </a:buClr>
              <a:buSzPts val="1100"/>
              <a:buFont typeface="Arial"/>
              <a:buNone/>
            </a:pPr>
            <a:r>
              <a:rPr lang="en">
                <a:solidFill>
                  <a:schemeClr val="dk1"/>
                </a:solidFill>
              </a:rPr>
              <a:t>the original structure and lower-dimension plane.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44900e92d1_0_1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44900e92d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44900e92d1_0_1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44900e92d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significant portion of the data can result in global clusters if there are not strong local relationships.  Even though these global clusters can contain multiple subtopics, we would still like to be able to use them.  Thus, we will Jaccard Similarity in an effort to better optimize these clusters.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44900e92d1_0_1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44900e92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Slide from 890 presentation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Measures overlap between two sets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Ratio of similar words to total unique words.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44900e92d1_0_1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44900e92d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44900e92d1_0_1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44900e92d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44900e92d1_0_1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44900e92d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https://www.researchgate.net/figure/Illustration-of-Tomek-Links_fig4_363269818</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44900e92d1_0_1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44900e92d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observe these two groups as “global clusters”, then based on Jaccard pair-wise distance max similarities, Turbines would not benefit from Jaccard undersampling.  However, using it to compact the Textiles global cluster may result in more precise,  single topic clusters.  Left side shows that there may be fairly tight relationships between document contexts.  The right trendline indicates that there might be documents with more variance in neighborhood structures - some much closer than others, while still part of the same global cluster.  This could potentially be due to several well separated subtopics.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344900e92d1_0_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344900e92d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44900e92d1_0_1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44900e92d1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6e66303072_0_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6e6630307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6e66303072_0_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6e6630307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6e66303072_0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6e6630307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44900e92d1_0_18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44900e92d1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44900e92d1_0_19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44900e92d1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6e66303072_0_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6e6630307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4494072fed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4494072f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6e4468e497_0_8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6e4468e497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4494072fed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4494072fe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44900e92d1_0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44900e92d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lang="en" sz="1000"/>
              <a:t>Let’s take a look at another way we can approach this problem through topic modelling.</a:t>
            </a:r>
            <a:endParaRPr sz="10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494072fed_0_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4494072fe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4494072fed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4494072fe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6e4468e497_0_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6e4468e49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6d818905e4_0_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6d818905e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4494072fed_0_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4494072fe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4494072fed_0_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4494072fe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4494072fed_0_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4494072fe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4494072fed_0_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4494072fe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6d818905e4_0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6d818905e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4494072fed_0_9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4494072fe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44900e92d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44900e92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 this more elegantly.  Find some way to give some good examples.</a:t>
            </a:r>
            <a:endParaRPr/>
          </a:p>
          <a:p>
            <a:pPr indent="0" lvl="0" marL="0" rtl="0" algn="l">
              <a:spcBef>
                <a:spcPts val="0"/>
              </a:spcBef>
              <a:spcAft>
                <a:spcPts val="0"/>
              </a:spcAft>
              <a:buNone/>
            </a:pPr>
            <a:r>
              <a:rPr lang="en"/>
              <a:t>Add another slide - what happens if a paper gets rejected?  Authors could spend another 12+ months on rewrites.  Feedback can be confusing so they’d need to go back and forth.  Topic landscape could change between first submission and </a:t>
            </a:r>
            <a:r>
              <a:rPr lang="en"/>
              <a:t>multiple rebuttals making a potentially publishable work not publishable.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6e66303072_0_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6e6630307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 observations and challenges to interpreting topic modelling results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6d818905e4_0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6d818905e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Determining whether the model actually </a:t>
            </a:r>
            <a:r>
              <a:rPr lang="en"/>
              <a:t>interpreted</a:t>
            </a:r>
            <a:r>
              <a:rPr lang="en"/>
              <a:t> topical meaning correctly requires several challenging considerations.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6d818905e4_0_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6d818905e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6e2cea740c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6e2cea74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1000">
                <a:solidFill>
                  <a:schemeClr val="dk1"/>
                </a:solidFill>
              </a:rPr>
              <a:t>Kowsari, K. et al. “HDLTex: Hierarchical Deep Learning for Text Classification”. 2017 16th IEEE International Conference onMachine Learning and Applications (ICMLA). 2017, pp. 364–371.</a:t>
            </a:r>
            <a:endParaRPr sz="10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6e4468e497_0_1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6e4468e497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Often, subtopics contain critical information regarding research novelty and relevance.  This type of work is valuable but incredibly difficult to publish because of no existing dataset benchmarks (beyond very limiting subtopics) in published research.  Clustering also enables to take more control of driving topical decisions (i.e., emphasize or limit certain data variations for specific research goals without restricting to select key terms.)  Thus, it’s a valuable field to study but with heavy limitations to publication.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6e2cea740c_0_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6e2cea740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 up real numbers for outliers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6e2cea740c_0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6e2cea740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a:t>
            </a:r>
            <a:r>
              <a:rPr lang="en"/>
              <a:t>: </a:t>
            </a:r>
            <a:r>
              <a:rPr lang="en"/>
              <a:t>Results vary on experiment runs.  Latest experiment was 30% outliers for UMAP.</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6e2cea740c_0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6e2cea740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6e2cea740c_0_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6e2cea740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6e2cea740c_0_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6e2cea740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44900e92d1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44900e92d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6e2cea740c_0_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6e2cea740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6e2cea740c_0_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6e2cea740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6e2cea740c_0_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6e2cea740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6e4468e497_0_7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6e4468e49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6e66303072_0_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6e6630307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6e66303072_0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6e6630307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44900e92d1_0_1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344900e92d1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890 slide</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6e4468e497_0_1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6e4468e49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6e4468e497_0_2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36e4468e49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6e66303072_0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6e6630307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44900e92d1_0_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44900e92d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Maybe slightly change wording - Add a small example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6d818905e4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6d818905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6e2cea740c_0_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6e2cea740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44900e92d1_0_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44900e92d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Instead of using individual keywords, topics can provide semantic context across groups. –End:  Given the importance of topic modelling for determining publication readiness, we will address implementation challenges through our research goals.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44900e92d1_0_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44900e92d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685800" y="2130425"/>
            <a:ext cx="7772400" cy="14700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indent="0" lvl="1"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indent="0" lvl="2"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indent="0" lvl="3"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indent="0" lvl="4"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indent="0" lvl="5" marL="4572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indent="0" lvl="6" marL="9144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indent="0" lvl="7" marL="13716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indent="0" lvl="8" marL="18288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12" name="Google Shape;12;p2"/>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noAutofit/>
          </a:bodyPr>
          <a:lstStyle>
            <a:lvl1pPr indent="0" lvl="0" marL="0"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1pPr>
            <a:lvl2pPr indent="0" lvl="1" marL="457200" marR="0" rtl="0" algn="ctr">
              <a:spcBef>
                <a:spcPts val="48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2pPr>
            <a:lvl3pPr indent="0" lvl="2" marL="914400" marR="0" rtl="0" algn="ctr">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3pPr>
            <a:lvl4pPr indent="0" lvl="3" marL="1371600" marR="0" rtl="0" algn="ctr">
              <a:spcBef>
                <a:spcPts val="28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4pPr>
            <a:lvl5pPr indent="0" lvl="4" marL="1828800" marR="0" rtl="0" algn="ctr">
              <a:spcBef>
                <a:spcPts val="200"/>
              </a:spcBef>
              <a:spcAft>
                <a:spcPts val="0"/>
              </a:spcAft>
              <a:buClr>
                <a:srgbClr val="888888"/>
              </a:buClr>
              <a:buSzPts val="1000"/>
              <a:buFont typeface="Arial"/>
              <a:buNone/>
              <a:defRPr b="0" i="0" sz="1000" u="none" cap="none" strike="noStrike">
                <a:solidFill>
                  <a:srgbClr val="888888"/>
                </a:solidFill>
                <a:latin typeface="Arial"/>
                <a:ea typeface="Arial"/>
                <a:cs typeface="Arial"/>
                <a:sym typeface="Arial"/>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3" name="Google Shape;13;p2"/>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3"/>
          <p:cNvSpPr txBox="1"/>
          <p:nvPr>
            <p:ph type="title"/>
          </p:nvPr>
        </p:nvSpPr>
        <p:spPr>
          <a:xfrm>
            <a:off x="457200" y="900113"/>
            <a:ext cx="8229600" cy="10683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indent="0" lvl="1"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indent="0" lvl="2"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indent="0" lvl="3"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indent="0" lvl="4"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indent="0" lvl="5" marL="4572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indent="0" lvl="6" marL="9144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indent="0" lvl="7" marL="13716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indent="0" lvl="8" marL="18288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18" name="Google Shape;18;p3"/>
          <p:cNvSpPr txBox="1"/>
          <p:nvPr>
            <p:ph idx="1" type="body"/>
          </p:nvPr>
        </p:nvSpPr>
        <p:spPr>
          <a:xfrm>
            <a:off x="457200" y="3022600"/>
            <a:ext cx="8229600" cy="31035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3"/>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2" name="Shape 22"/>
        <p:cNvGrpSpPr/>
        <p:nvPr/>
      </p:nvGrpSpPr>
      <p:grpSpPr>
        <a:xfrm>
          <a:off x="0" y="0"/>
          <a:ext cx="0" cy="0"/>
          <a:chOff x="0" y="0"/>
          <a:chExt cx="0" cy="0"/>
        </a:xfrm>
      </p:grpSpPr>
      <p:sp>
        <p:nvSpPr>
          <p:cNvPr id="23" name="Google Shape;23;p4"/>
          <p:cNvSpPr txBox="1"/>
          <p:nvPr>
            <p:ph type="title"/>
          </p:nvPr>
        </p:nvSpPr>
        <p:spPr>
          <a:xfrm>
            <a:off x="457200" y="900113"/>
            <a:ext cx="8229600" cy="10683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indent="0" lvl="1"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indent="0" lvl="2"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indent="0" lvl="3"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indent="0" lvl="4"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indent="0" lvl="5" marL="4572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indent="0" lvl="6" marL="9144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indent="0" lvl="7" marL="13716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indent="0" lvl="8" marL="18288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24" name="Google Shape;24;p4"/>
          <p:cNvSpPr txBox="1"/>
          <p:nvPr>
            <p:ph idx="1" type="body"/>
          </p:nvPr>
        </p:nvSpPr>
        <p:spPr>
          <a:xfrm>
            <a:off x="457200" y="1968500"/>
            <a:ext cx="4038600" cy="41577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 name="Google Shape;25;p4"/>
          <p:cNvSpPr txBox="1"/>
          <p:nvPr>
            <p:ph idx="2" type="body"/>
          </p:nvPr>
        </p:nvSpPr>
        <p:spPr>
          <a:xfrm>
            <a:off x="4648200" y="1968500"/>
            <a:ext cx="4038600" cy="4157700"/>
          </a:xfrm>
          <a:prstGeom prst="rect">
            <a:avLst/>
          </a:prstGeom>
          <a:noFill/>
          <a:ln>
            <a:noFill/>
          </a:ln>
        </p:spPr>
        <p:txBody>
          <a:bodyPr anchorCtr="0" anchor="t" bIns="91425" lIns="91425" spcFirstLastPara="1" rIns="91425" wrap="square" tIns="91425">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 name="Google Shape;26;p4"/>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5"/>
          <p:cNvSpPr txBox="1"/>
          <p:nvPr>
            <p:ph type="title"/>
          </p:nvPr>
        </p:nvSpPr>
        <p:spPr>
          <a:xfrm>
            <a:off x="457200" y="900113"/>
            <a:ext cx="8229600" cy="10683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indent="0" lvl="1"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indent="0" lvl="2"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indent="0" lvl="3"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indent="0" lvl="4"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indent="0" lvl="5" marL="4572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indent="0" lvl="6" marL="9144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indent="0" lvl="7" marL="13716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indent="0" lvl="8" marL="18288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31" name="Google Shape;31;p5"/>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5"/>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 name="Google Shape;33;p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 name="Shape 34"/>
        <p:cNvGrpSpPr/>
        <p:nvPr/>
      </p:nvGrpSpPr>
      <p:grpSpPr>
        <a:xfrm>
          <a:off x="0" y="0"/>
          <a:ext cx="0" cy="0"/>
          <a:chOff x="0" y="0"/>
          <a:chExt cx="0" cy="0"/>
        </a:xfrm>
      </p:grpSpPr>
      <p:sp>
        <p:nvSpPr>
          <p:cNvPr id="35" name="Google Shape;35;p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sp>
        <p:nvSpPr>
          <p:cNvPr id="37" name="Google Shape;37;p7"/>
          <p:cNvSpPr txBox="1"/>
          <p:nvPr>
            <p:ph type="title"/>
          </p:nvPr>
        </p:nvSpPr>
        <p:spPr>
          <a:xfrm>
            <a:off x="311700" y="593367"/>
            <a:ext cx="8520600" cy="7635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7"/>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81000" lvl="0" marL="457200">
              <a:spcBef>
                <a:spcPts val="480"/>
              </a:spcBef>
              <a:spcAft>
                <a:spcPts val="0"/>
              </a:spcAft>
              <a:buSzPts val="2400"/>
              <a:buChar char="•"/>
              <a:defRPr/>
            </a:lvl1pPr>
            <a:lvl2pPr indent="-381000" lvl="1" marL="914400">
              <a:spcBef>
                <a:spcPts val="480"/>
              </a:spcBef>
              <a:spcAft>
                <a:spcPts val="0"/>
              </a:spcAft>
              <a:buSzPts val="2400"/>
              <a:buChar char="–"/>
              <a:defRPr/>
            </a:lvl2pPr>
            <a:lvl3pPr indent="-342900" lvl="2" marL="1371600">
              <a:spcBef>
                <a:spcPts val="360"/>
              </a:spcBef>
              <a:spcAft>
                <a:spcPts val="0"/>
              </a:spcAft>
              <a:buSzPts val="1800"/>
              <a:buChar char="•"/>
              <a:defRPr/>
            </a:lvl3pPr>
            <a:lvl4pPr indent="-317500" lvl="3" marL="1828800">
              <a:spcBef>
                <a:spcPts val="280"/>
              </a:spcBef>
              <a:spcAft>
                <a:spcPts val="0"/>
              </a:spcAft>
              <a:buSzPts val="1400"/>
              <a:buChar char="–"/>
              <a:defRPr/>
            </a:lvl4pPr>
            <a:lvl5pPr indent="-292100" lvl="4" marL="2286000">
              <a:spcBef>
                <a:spcPts val="200"/>
              </a:spcBef>
              <a:spcAft>
                <a:spcPts val="0"/>
              </a:spcAft>
              <a:buSzPts val="1000"/>
              <a:buChar char="»"/>
              <a:defRPr/>
            </a:lvl5pPr>
            <a:lvl6pPr indent="-355600" lvl="5" marL="2743200">
              <a:spcBef>
                <a:spcPts val="400"/>
              </a:spcBef>
              <a:spcAft>
                <a:spcPts val="0"/>
              </a:spcAft>
              <a:buSzPts val="2000"/>
              <a:buChar char="•"/>
              <a:defRPr/>
            </a:lvl6pPr>
            <a:lvl7pPr indent="-355600" lvl="6" marL="3200400">
              <a:spcBef>
                <a:spcPts val="400"/>
              </a:spcBef>
              <a:spcAft>
                <a:spcPts val="0"/>
              </a:spcAft>
              <a:buSzPts val="2000"/>
              <a:buChar char="•"/>
              <a:defRPr/>
            </a:lvl7pPr>
            <a:lvl8pPr indent="-355600" lvl="7" marL="3657600">
              <a:spcBef>
                <a:spcPts val="400"/>
              </a:spcBef>
              <a:spcAft>
                <a:spcPts val="0"/>
              </a:spcAft>
              <a:buSzPts val="2000"/>
              <a:buChar char="•"/>
              <a:defRPr/>
            </a:lvl8pPr>
            <a:lvl9pPr indent="-355600" lvl="8" marL="4114800">
              <a:spcBef>
                <a:spcPts val="400"/>
              </a:spcBef>
              <a:spcAft>
                <a:spcPts val="0"/>
              </a:spcAft>
              <a:buSzPts val="2000"/>
              <a:buChar char="•"/>
              <a:defRPr/>
            </a:lvl9pPr>
          </a:lstStyle>
          <a:p/>
        </p:txBody>
      </p:sp>
      <p:sp>
        <p:nvSpPr>
          <p:cNvPr id="39" name="Google Shape;39;p7"/>
          <p:cNvSpPr txBox="1"/>
          <p:nvPr>
            <p:ph idx="12" type="sldNum"/>
          </p:nvPr>
        </p:nvSpPr>
        <p:spPr>
          <a:xfrm>
            <a:off x="8472458" y="6217622"/>
            <a:ext cx="548700" cy="524700"/>
          </a:xfrm>
          <a:prstGeom prst="rect">
            <a:avLst/>
          </a:prstGeom>
        </p:spPr>
        <p:txBody>
          <a:bodyPr anchorCtr="0" anchor="ctr" bIns="45700" lIns="91425" spcFirstLastPara="1" rIns="91425" wrap="square" tIns="457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0.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900113"/>
            <a:ext cx="8229600" cy="10683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indent="0" lvl="1"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indent="0" lvl="2"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indent="0" lvl="3"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indent="0" lvl="4" mar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indent="0" lvl="5" marL="4572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indent="0" lvl="6" marL="9144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indent="0" lvl="7" marL="13716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indent="0" lvl="8" marL="182880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457200" y="3022600"/>
            <a:ext cx="8229600" cy="3103500"/>
          </a:xfrm>
          <a:prstGeom prst="rect">
            <a:avLst/>
          </a:prstGeom>
          <a:noFill/>
          <a:ln>
            <a:noFill/>
          </a:ln>
        </p:spPr>
        <p:txBody>
          <a:bodyPr anchorCtr="0" anchor="t" bIns="91425" lIns="91425" spcFirstLastPara="1" rIns="91425" wrap="square" tIns="91425">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1">
            <a:alphaModFix/>
          </a:blip>
          <a:srcRect b="0" l="0" r="0" t="0"/>
          <a:stretch/>
        </p:blipFill>
        <p:spPr>
          <a:xfrm>
            <a:off x="0" y="0"/>
            <a:ext cx="9144000" cy="4572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connectedpapers.co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2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2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8"/>
          <p:cNvSpPr txBox="1"/>
          <p:nvPr>
            <p:ph type="ctrTitle"/>
          </p:nvPr>
        </p:nvSpPr>
        <p:spPr>
          <a:xfrm>
            <a:off x="685800" y="2130425"/>
            <a:ext cx="7772400" cy="147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Topic Comparison for Personalized Research Evaluation</a:t>
            </a:r>
            <a:endParaRPr/>
          </a:p>
        </p:txBody>
      </p:sp>
      <p:sp>
        <p:nvSpPr>
          <p:cNvPr id="45" name="Google Shape;45;p8"/>
          <p:cNvSpPr txBox="1"/>
          <p:nvPr>
            <p:ph idx="1" type="subTitle"/>
          </p:nvPr>
        </p:nvSpPr>
        <p:spPr>
          <a:xfrm>
            <a:off x="1371600" y="3886200"/>
            <a:ext cx="6400800" cy="1752600"/>
          </a:xfrm>
          <a:prstGeom prst="rect">
            <a:avLst/>
          </a:prstGeom>
        </p:spPr>
        <p:txBody>
          <a:bodyPr anchorCtr="0" anchor="t" bIns="91425" lIns="91425" spcFirstLastPara="1" rIns="91425" wrap="square" tIns="91425">
            <a:noAutofit/>
          </a:bodyPr>
          <a:lstStyle/>
          <a:p>
            <a:pPr indent="0" lvl="0" marL="0" rtl="0" algn="ctr">
              <a:spcBef>
                <a:spcPts val="480"/>
              </a:spcBef>
              <a:spcAft>
                <a:spcPts val="0"/>
              </a:spcAft>
              <a:buNone/>
            </a:pPr>
            <a:r>
              <a:rPr lang="en"/>
              <a:t>Angela Zhang</a:t>
            </a:r>
            <a:endParaRPr/>
          </a:p>
          <a:p>
            <a:pPr indent="0" lvl="0" marL="0" rtl="0" algn="ctr">
              <a:spcBef>
                <a:spcPts val="480"/>
              </a:spcBef>
              <a:spcAft>
                <a:spcPts val="0"/>
              </a:spcAft>
              <a:buNone/>
            </a:pPr>
            <a:r>
              <a:rPr lang="en"/>
              <a:t>Under the direction of Dr. Christopher Healey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Topic Novelty and Topic Completeness</a:t>
            </a:r>
            <a:endParaRPr/>
          </a:p>
        </p:txBody>
      </p:sp>
      <p:sp>
        <p:nvSpPr>
          <p:cNvPr id="103" name="Google Shape;103;p17"/>
          <p:cNvSpPr txBox="1"/>
          <p:nvPr>
            <p:ph idx="1" type="body"/>
          </p:nvPr>
        </p:nvSpPr>
        <p:spPr>
          <a:xfrm>
            <a:off x="457200" y="1828800"/>
            <a:ext cx="8229600" cy="42972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b="1" lang="en"/>
              <a:t>“What topics did the author address that are novel?”</a:t>
            </a:r>
            <a:endParaRPr b="1"/>
          </a:p>
          <a:p>
            <a:pPr indent="0" lvl="0" marL="0" rtl="0" algn="l">
              <a:spcBef>
                <a:spcPts val="1000"/>
              </a:spcBef>
              <a:spcAft>
                <a:spcPts val="0"/>
              </a:spcAft>
              <a:buNone/>
            </a:pPr>
            <a:r>
              <a:rPr lang="en"/>
              <a:t>Describes core topics in user abstract not commonly present in semantically clustered </a:t>
            </a:r>
            <a:r>
              <a:rPr lang="en"/>
              <a:t>key terms</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Char char="•"/>
            </a:pPr>
            <a:r>
              <a:rPr b="1" lang="en"/>
              <a:t>“Which topics did the author potentially overlook?”</a:t>
            </a:r>
            <a:endParaRPr b="1"/>
          </a:p>
          <a:p>
            <a:pPr indent="0" lvl="0" marL="0" rtl="0" algn="l">
              <a:spcBef>
                <a:spcPts val="1000"/>
              </a:spcBef>
              <a:spcAft>
                <a:spcPts val="0"/>
              </a:spcAft>
              <a:buClr>
                <a:schemeClr val="dk1"/>
              </a:buClr>
              <a:buSzPts val="1100"/>
              <a:buFont typeface="Arial"/>
              <a:buNone/>
            </a:pPr>
            <a:r>
              <a:rPr lang="en"/>
              <a:t>Describes core topics present in semantically similar</a:t>
            </a:r>
            <a:endParaRPr/>
          </a:p>
          <a:p>
            <a:pPr indent="0" lvl="0" marL="0" rtl="0" algn="l">
              <a:spcBef>
                <a:spcPts val="1000"/>
              </a:spcBef>
              <a:spcAft>
                <a:spcPts val="0"/>
              </a:spcAft>
              <a:buClr>
                <a:schemeClr val="dk1"/>
              </a:buClr>
              <a:buSzPts val="1100"/>
              <a:buFont typeface="Arial"/>
              <a:buNone/>
            </a:pPr>
            <a:r>
              <a:rPr lang="en"/>
              <a:t>published papers that the user may have overlooked</a:t>
            </a:r>
            <a:endParaRPr/>
          </a:p>
          <a:p>
            <a:pPr indent="0" lvl="0" marL="0" rtl="0" algn="l">
              <a:spcBef>
                <a:spcPts val="1000"/>
              </a:spcBef>
              <a:spcAft>
                <a:spcPts val="0"/>
              </a:spcAft>
              <a:buNone/>
            </a:pPr>
            <a:r>
              <a:t/>
            </a:r>
            <a:endParaRPr b="1"/>
          </a:p>
          <a:p>
            <a:pPr indent="0" lvl="0" marL="0" rtl="0" algn="l">
              <a:spcBef>
                <a:spcPts val="480"/>
              </a:spcBef>
              <a:spcAft>
                <a:spcPts val="0"/>
              </a:spcAft>
              <a:buNone/>
            </a:pPr>
            <a:r>
              <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Human User and AI Text Analytics </a:t>
            </a:r>
            <a:endParaRPr/>
          </a:p>
        </p:txBody>
      </p:sp>
      <p:sp>
        <p:nvSpPr>
          <p:cNvPr id="109" name="Google Shape;109;p18"/>
          <p:cNvSpPr txBox="1"/>
          <p:nvPr>
            <p:ph idx="1" type="body"/>
          </p:nvPr>
        </p:nvSpPr>
        <p:spPr>
          <a:xfrm>
            <a:off x="457200" y="1816025"/>
            <a:ext cx="8229600" cy="43101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Implements a </a:t>
            </a:r>
            <a:r>
              <a:rPr i="1" lang="en"/>
              <a:t>mixed initiative</a:t>
            </a:r>
            <a:r>
              <a:rPr lang="en"/>
              <a:t> approach that </a:t>
            </a:r>
            <a:r>
              <a:rPr lang="en"/>
              <a:t>combines the strengths and avoids the limitations of the participants, computer algorithm and human user</a:t>
            </a:r>
            <a:endParaRPr/>
          </a:p>
          <a:p>
            <a:pPr indent="-381000" lvl="0" marL="457200" rtl="0" algn="l">
              <a:spcBef>
                <a:spcPts val="1000"/>
              </a:spcBef>
              <a:spcAft>
                <a:spcPts val="0"/>
              </a:spcAft>
              <a:buSzPts val="2400"/>
              <a:buChar char="●"/>
            </a:pPr>
            <a:r>
              <a:rPr lang="en"/>
              <a:t>AI automated approach provides perspective of general topic applications for relevant domains</a:t>
            </a:r>
            <a:endParaRPr/>
          </a:p>
          <a:p>
            <a:pPr indent="-381000" lvl="0" marL="457200" rtl="0" algn="l">
              <a:spcBef>
                <a:spcPts val="1000"/>
              </a:spcBef>
              <a:spcAft>
                <a:spcPts val="0"/>
              </a:spcAft>
              <a:buSzPts val="2400"/>
              <a:buChar char="●"/>
            </a:pPr>
            <a:r>
              <a:rPr lang="en"/>
              <a:t>A</a:t>
            </a:r>
            <a:r>
              <a:rPr lang="en"/>
              <a:t>uthor can apply domain expertise and knowledge of the research area and conference for final decision making</a:t>
            </a:r>
            <a:endParaRPr/>
          </a:p>
          <a:p>
            <a:pPr indent="0" lvl="0" marL="457200" rtl="0" algn="l">
              <a:spcBef>
                <a:spcPts val="1000"/>
              </a:spcBef>
              <a:spcAft>
                <a:spcPts val="0"/>
              </a:spcAft>
              <a:buNone/>
            </a:pPr>
            <a:r>
              <a:t/>
            </a:r>
            <a:endParaRPr/>
          </a:p>
          <a:p>
            <a:pPr indent="0" lvl="0" marL="0" rtl="0" algn="l">
              <a:spcBef>
                <a:spcPts val="1000"/>
              </a:spcBef>
              <a:spcAft>
                <a:spcPts val="0"/>
              </a:spcAft>
              <a:buNone/>
            </a:pPr>
            <a:r>
              <a:rPr lang="en"/>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457200" y="765538"/>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Research Overview</a:t>
            </a:r>
            <a:endParaRPr/>
          </a:p>
        </p:txBody>
      </p:sp>
      <p:sp>
        <p:nvSpPr>
          <p:cNvPr id="115" name="Google Shape;115;p19"/>
          <p:cNvSpPr txBox="1"/>
          <p:nvPr>
            <p:ph idx="1" type="body"/>
          </p:nvPr>
        </p:nvSpPr>
        <p:spPr>
          <a:xfrm>
            <a:off x="457200" y="1828800"/>
            <a:ext cx="8229600" cy="4297200"/>
          </a:xfrm>
          <a:prstGeom prst="rect">
            <a:avLst/>
          </a:prstGeom>
        </p:spPr>
        <p:txBody>
          <a:bodyPr anchorCtr="0" anchor="t" bIns="91425" lIns="91425" spcFirstLastPara="1" rIns="91425" wrap="square" tIns="91425">
            <a:noAutofit/>
          </a:bodyPr>
          <a:lstStyle/>
          <a:p>
            <a:pPr indent="0" lvl="0" marL="457200" rtl="0" algn="l">
              <a:spcBef>
                <a:spcPts val="480"/>
              </a:spcBef>
              <a:spcAft>
                <a:spcPts val="0"/>
              </a:spcAft>
              <a:buNone/>
            </a:pPr>
            <a:r>
              <a:rPr lang="en"/>
              <a:t>M</a:t>
            </a:r>
            <a:r>
              <a:rPr lang="en"/>
              <a:t>ulti-stage, automated pipeline consisting of:</a:t>
            </a:r>
            <a:endParaRPr/>
          </a:p>
          <a:p>
            <a:pPr indent="-381000" lvl="0" marL="457200" rtl="0" algn="l">
              <a:spcBef>
                <a:spcPts val="1000"/>
              </a:spcBef>
              <a:spcAft>
                <a:spcPts val="0"/>
              </a:spcAft>
              <a:buSzPts val="2400"/>
              <a:buChar char="•"/>
            </a:pPr>
            <a:r>
              <a:rPr lang="en"/>
              <a:t>Optimizing document clustering for domain-specific abstracts</a:t>
            </a:r>
            <a:endParaRPr/>
          </a:p>
          <a:p>
            <a:pPr indent="-381000" lvl="0" marL="457200" rtl="0" algn="l">
              <a:spcBef>
                <a:spcPts val="1000"/>
              </a:spcBef>
              <a:spcAft>
                <a:spcPts val="0"/>
              </a:spcAft>
              <a:buSzPts val="2400"/>
              <a:buChar char="•"/>
            </a:pPr>
            <a:r>
              <a:rPr lang="en"/>
              <a:t>Jaccard undersampling implementation on global clusters (developed in  Written Preliminary)</a:t>
            </a:r>
            <a:endParaRPr/>
          </a:p>
          <a:p>
            <a:pPr indent="-381000" lvl="0" marL="457200" rtl="0" algn="l">
              <a:spcBef>
                <a:spcPts val="1000"/>
              </a:spcBef>
              <a:spcAft>
                <a:spcPts val="0"/>
              </a:spcAft>
              <a:buSzPts val="2400"/>
              <a:buChar char="•"/>
            </a:pPr>
            <a:r>
              <a:rPr lang="en"/>
              <a:t>Topic modelling</a:t>
            </a:r>
            <a:endParaRPr sz="1800"/>
          </a:p>
          <a:p>
            <a:pPr indent="-381000" lvl="0" marL="457200" rtl="0" algn="l">
              <a:spcBef>
                <a:spcPts val="1000"/>
              </a:spcBef>
              <a:spcAft>
                <a:spcPts val="0"/>
              </a:spcAft>
              <a:buSzPts val="2400"/>
              <a:buChar char="•"/>
            </a:pPr>
            <a:r>
              <a:rPr lang="en"/>
              <a:t>Personalizing topic context with user-provided abstracts through specialized LLM prompting</a:t>
            </a:r>
            <a:endParaRPr/>
          </a:p>
          <a:p>
            <a:pPr indent="0" lvl="0" marL="0" rtl="0" algn="l">
              <a:spcBef>
                <a:spcPts val="10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 Table of Contents</a:t>
            </a:r>
            <a:endParaRPr/>
          </a:p>
        </p:txBody>
      </p:sp>
      <p:sp>
        <p:nvSpPr>
          <p:cNvPr id="121" name="Google Shape;121;p20"/>
          <p:cNvSpPr txBox="1"/>
          <p:nvPr>
            <p:ph idx="1" type="body"/>
          </p:nvPr>
        </p:nvSpPr>
        <p:spPr>
          <a:xfrm>
            <a:off x="457200" y="1816025"/>
            <a:ext cx="8229600" cy="43101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Automated Literature and Peer Reviews</a:t>
            </a:r>
            <a:endParaRPr/>
          </a:p>
          <a:p>
            <a:pPr indent="-381000" lvl="0" marL="457200" rtl="0" algn="l">
              <a:spcBef>
                <a:spcPts val="1000"/>
              </a:spcBef>
              <a:spcAft>
                <a:spcPts val="0"/>
              </a:spcAft>
              <a:buSzPts val="2400"/>
              <a:buChar char="●"/>
            </a:pPr>
            <a:r>
              <a:rPr lang="en"/>
              <a:t>Domain Text Challenges</a:t>
            </a:r>
            <a:endParaRPr/>
          </a:p>
          <a:p>
            <a:pPr indent="-381000" lvl="0" marL="457200" rtl="0" algn="l">
              <a:spcBef>
                <a:spcPts val="1000"/>
              </a:spcBef>
              <a:spcAft>
                <a:spcPts val="0"/>
              </a:spcAft>
              <a:buSzPts val="2400"/>
              <a:buChar char="●"/>
            </a:pPr>
            <a:r>
              <a:rPr lang="en"/>
              <a:t>Dimension Reduction</a:t>
            </a:r>
            <a:endParaRPr/>
          </a:p>
          <a:p>
            <a:pPr indent="-381000" lvl="0" marL="457200" rtl="0" algn="l">
              <a:spcBef>
                <a:spcPts val="1000"/>
              </a:spcBef>
              <a:spcAft>
                <a:spcPts val="0"/>
              </a:spcAft>
              <a:buSzPts val="2400"/>
              <a:buChar char="●"/>
            </a:pPr>
            <a:r>
              <a:rPr lang="en"/>
              <a:t>Clustering</a:t>
            </a:r>
            <a:endParaRPr/>
          </a:p>
          <a:p>
            <a:pPr indent="-381000" lvl="0" marL="457200" rtl="0" algn="l">
              <a:spcBef>
                <a:spcPts val="1000"/>
              </a:spcBef>
              <a:spcAft>
                <a:spcPts val="0"/>
              </a:spcAft>
              <a:buSzPts val="2400"/>
              <a:buChar char="●"/>
            </a:pPr>
            <a:r>
              <a:rPr lang="en"/>
              <a:t>Jaccard Similarity and Jaccard Undersampling</a:t>
            </a:r>
            <a:endParaRPr/>
          </a:p>
          <a:p>
            <a:pPr indent="-381000" lvl="0" marL="457200" rtl="0" algn="l">
              <a:spcBef>
                <a:spcPts val="1000"/>
              </a:spcBef>
              <a:spcAft>
                <a:spcPts val="0"/>
              </a:spcAft>
              <a:buSzPts val="2400"/>
              <a:buChar char="●"/>
            </a:pPr>
            <a:r>
              <a:rPr lang="en"/>
              <a:t>Topic Modelling</a:t>
            </a:r>
            <a:endParaRPr/>
          </a:p>
          <a:p>
            <a:pPr indent="-381000" lvl="0" marL="457200" rtl="0" algn="l">
              <a:spcBef>
                <a:spcPts val="1000"/>
              </a:spcBef>
              <a:spcAft>
                <a:spcPts val="0"/>
              </a:spcAft>
              <a:buSzPts val="2400"/>
              <a:buChar char="●"/>
            </a:pPr>
            <a:r>
              <a:rPr lang="en"/>
              <a:t>LLM Reasoning Models</a:t>
            </a:r>
            <a:endParaRPr/>
          </a:p>
          <a:p>
            <a:pPr indent="0" lvl="0" marL="0" rtl="0" algn="l">
              <a:spcBef>
                <a:spcPts val="10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Automated Literature Reviews</a:t>
            </a:r>
            <a:endParaRPr/>
          </a:p>
        </p:txBody>
      </p:sp>
      <p:sp>
        <p:nvSpPr>
          <p:cNvPr id="127" name="Google Shape;127;p21"/>
          <p:cNvSpPr txBox="1"/>
          <p:nvPr>
            <p:ph idx="1" type="body"/>
          </p:nvPr>
        </p:nvSpPr>
        <p:spPr>
          <a:xfrm>
            <a:off x="457200" y="1828800"/>
            <a:ext cx="8229600" cy="42972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t>LLMs have been studied for literature scan automations such as below:</a:t>
            </a:r>
            <a:endParaRPr/>
          </a:p>
          <a:p>
            <a:pPr indent="-381000" lvl="0" marL="457200" rtl="0" algn="l">
              <a:spcBef>
                <a:spcPts val="480"/>
              </a:spcBef>
              <a:spcAft>
                <a:spcPts val="0"/>
              </a:spcAft>
              <a:buSzPts val="2400"/>
              <a:buChar char="•"/>
            </a:pPr>
            <a:r>
              <a:rPr lang="en"/>
              <a:t>Organizing literature into hierarchies</a:t>
            </a:r>
            <a:endParaRPr/>
          </a:p>
          <a:p>
            <a:pPr indent="-381000" lvl="0" marL="457200" rtl="0" algn="l">
              <a:spcBef>
                <a:spcPts val="1000"/>
              </a:spcBef>
              <a:spcAft>
                <a:spcPts val="0"/>
              </a:spcAft>
              <a:buSzPts val="2400"/>
              <a:buChar char="•"/>
            </a:pPr>
            <a:r>
              <a:rPr lang="en"/>
              <a:t>Scanning bulk literature for inclusion/ exclusion</a:t>
            </a:r>
            <a:endParaRPr/>
          </a:p>
          <a:p>
            <a:pPr indent="-381000" lvl="1" marL="914400" rtl="0" algn="l">
              <a:spcBef>
                <a:spcPts val="1000"/>
              </a:spcBef>
              <a:spcAft>
                <a:spcPts val="0"/>
              </a:spcAft>
              <a:buSzPts val="2400"/>
              <a:buChar char="–"/>
            </a:pPr>
            <a:r>
              <a:rPr lang="en"/>
              <a:t>Specified topics/ </a:t>
            </a:r>
            <a:r>
              <a:rPr lang="en"/>
              <a:t>key terms</a:t>
            </a:r>
            <a:r>
              <a:rPr lang="en"/>
              <a:t>/ phrases</a:t>
            </a:r>
            <a:endParaRPr/>
          </a:p>
          <a:p>
            <a:pPr indent="-381000" lvl="1" marL="914400" rtl="0" algn="l">
              <a:spcBef>
                <a:spcPts val="1000"/>
              </a:spcBef>
              <a:spcAft>
                <a:spcPts val="0"/>
              </a:spcAft>
              <a:buSzPts val="2400"/>
              <a:buChar char="–"/>
            </a:pPr>
            <a:r>
              <a:rPr lang="en"/>
              <a:t>Scoping against summary of specified criteria</a:t>
            </a:r>
            <a:endParaRPr/>
          </a:p>
          <a:p>
            <a:pPr indent="-381000" lvl="1" marL="914400" rtl="0" algn="l">
              <a:spcBef>
                <a:spcPts val="1000"/>
              </a:spcBef>
              <a:spcAft>
                <a:spcPts val="0"/>
              </a:spcAft>
              <a:buSzPts val="2400"/>
              <a:buChar char="–"/>
            </a:pPr>
            <a:r>
              <a:rPr lang="en"/>
              <a:t>LLM assisted topic/ </a:t>
            </a:r>
            <a:r>
              <a:rPr lang="en"/>
              <a:t>key term</a:t>
            </a:r>
            <a:r>
              <a:rPr lang="en"/>
              <a:t> mining of </a:t>
            </a:r>
            <a:r>
              <a:rPr lang="en"/>
              <a:t>abstract ideas (e.g., “pain”)</a:t>
            </a:r>
            <a:endParaRPr/>
          </a:p>
          <a:p>
            <a:pPr indent="-381000" lvl="0" marL="457200" rtl="0" algn="l">
              <a:spcBef>
                <a:spcPts val="1000"/>
              </a:spcBef>
              <a:spcAft>
                <a:spcPts val="0"/>
              </a:spcAft>
              <a:buSzPts val="2400"/>
              <a:buChar char="•"/>
            </a:pPr>
            <a:r>
              <a:rPr lang="en"/>
              <a:t>Full or partial authorship of literature surveys</a:t>
            </a:r>
            <a:endParaRPr/>
          </a:p>
          <a:p>
            <a:pPr indent="0" lvl="0" marL="0" rtl="0" algn="l">
              <a:spcBef>
                <a:spcPts val="1000"/>
              </a:spcBef>
              <a:spcAft>
                <a:spcPts val="0"/>
              </a:spcAft>
              <a:buNone/>
            </a:pPr>
            <a:r>
              <a:t/>
            </a:r>
            <a:endParaRPr/>
          </a:p>
          <a:p>
            <a:pPr indent="0" lvl="0" marL="0" rtl="0" algn="l">
              <a:spcBef>
                <a:spcPts val="48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Automated Peer Reviews</a:t>
            </a:r>
            <a:endParaRPr/>
          </a:p>
          <a:p>
            <a:pPr indent="0" lvl="0" marL="0" rtl="0" algn="ctr">
              <a:spcBef>
                <a:spcPts val="0"/>
              </a:spcBef>
              <a:spcAft>
                <a:spcPts val="0"/>
              </a:spcAft>
              <a:buNone/>
            </a:pPr>
            <a:r>
              <a:t/>
            </a:r>
            <a:endParaRPr/>
          </a:p>
        </p:txBody>
      </p:sp>
      <p:sp>
        <p:nvSpPr>
          <p:cNvPr id="133" name="Google Shape;133;p22"/>
          <p:cNvSpPr txBox="1"/>
          <p:nvPr>
            <p:ph idx="1" type="body"/>
          </p:nvPr>
        </p:nvSpPr>
        <p:spPr>
          <a:xfrm>
            <a:off x="457200" y="1828800"/>
            <a:ext cx="8229600" cy="42972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t>LLMs have been studied for peer review automations such as below:</a:t>
            </a:r>
            <a:endParaRPr/>
          </a:p>
          <a:p>
            <a:pPr indent="-381000" lvl="0" marL="457200" rtl="0" algn="l">
              <a:spcBef>
                <a:spcPts val="480"/>
              </a:spcBef>
              <a:spcAft>
                <a:spcPts val="0"/>
              </a:spcAft>
              <a:buSzPts val="2400"/>
              <a:buChar char="•"/>
            </a:pPr>
            <a:r>
              <a:rPr lang="en"/>
              <a:t>Polite communication and feedback</a:t>
            </a:r>
            <a:endParaRPr/>
          </a:p>
          <a:p>
            <a:pPr indent="-381000" lvl="0" marL="457200" rtl="0" algn="l">
              <a:spcBef>
                <a:spcPts val="0"/>
              </a:spcBef>
              <a:spcAft>
                <a:spcPts val="0"/>
              </a:spcAft>
              <a:buSzPts val="2400"/>
              <a:buChar char="•"/>
            </a:pPr>
            <a:r>
              <a:rPr lang="en"/>
              <a:t>Structured arguments to improve writing organization</a:t>
            </a:r>
            <a:endParaRPr/>
          </a:p>
          <a:p>
            <a:pPr indent="-381000" lvl="0" marL="457200" rtl="0" algn="l">
              <a:spcBef>
                <a:spcPts val="0"/>
              </a:spcBef>
              <a:spcAft>
                <a:spcPts val="0"/>
              </a:spcAft>
              <a:buSzPts val="2400"/>
              <a:buChar char="•"/>
            </a:pPr>
            <a:r>
              <a:rPr lang="en"/>
              <a:t>Assessing novelty</a:t>
            </a:r>
            <a:endParaRPr/>
          </a:p>
          <a:p>
            <a:pPr indent="0" lvl="0" marL="0" rtl="0" algn="l">
              <a:spcBef>
                <a:spcPts val="480"/>
              </a:spcBef>
              <a:spcAft>
                <a:spcPts val="0"/>
              </a:spcAft>
              <a:buNone/>
            </a:pPr>
            <a:r>
              <a:t/>
            </a:r>
            <a:endParaRPr/>
          </a:p>
          <a:p>
            <a:pPr indent="0" lvl="0" marL="0" rtl="0" algn="l">
              <a:spcBef>
                <a:spcPts val="480"/>
              </a:spcBef>
              <a:spcAft>
                <a:spcPts val="0"/>
              </a:spcAft>
              <a:buNone/>
            </a:pPr>
            <a:r>
              <a:rPr lang="en" sz="2000"/>
              <a:t>Limitation:</a:t>
            </a:r>
            <a:endParaRPr sz="2000"/>
          </a:p>
          <a:p>
            <a:pPr indent="0" lvl="0" marL="0" rtl="0" algn="l">
              <a:spcBef>
                <a:spcPts val="480"/>
              </a:spcBef>
              <a:spcAft>
                <a:spcPts val="0"/>
              </a:spcAft>
              <a:buNone/>
            </a:pPr>
            <a:r>
              <a:rPr lang="en">
                <a:solidFill>
                  <a:srgbClr val="0000FF"/>
                </a:solidFill>
              </a:rPr>
              <a:t>“ChatGPT might struggle with in-depth comprehension and contextual understanding of highly specialized or nuanced scientific topics.”  </a:t>
            </a:r>
            <a:r>
              <a:rPr lang="en" sz="1000">
                <a:solidFill>
                  <a:srgbClr val="0000FF"/>
                </a:solidFill>
              </a:rPr>
              <a:t>Biswas, Et al.</a:t>
            </a:r>
            <a:endParaRPr sz="1000">
              <a:solidFill>
                <a:srgbClr val="0000FF"/>
              </a:solidFill>
            </a:endParaRPr>
          </a:p>
          <a:p>
            <a:pPr indent="0" lvl="0" marL="0" rtl="0" algn="l">
              <a:spcBef>
                <a:spcPts val="480"/>
              </a:spcBef>
              <a:spcAft>
                <a:spcPts val="0"/>
              </a:spcAft>
              <a:buClr>
                <a:schemeClr val="dk1"/>
              </a:buClr>
              <a:buSzPts val="1100"/>
              <a:buFont typeface="Arial"/>
              <a:buNone/>
            </a:pPr>
            <a:r>
              <a:t/>
            </a:r>
            <a:endParaRPr/>
          </a:p>
        </p:txBody>
      </p:sp>
      <p:sp>
        <p:nvSpPr>
          <p:cNvPr id="134" name="Google Shape;134;p22"/>
          <p:cNvSpPr txBox="1"/>
          <p:nvPr/>
        </p:nvSpPr>
        <p:spPr>
          <a:xfrm>
            <a:off x="2203825" y="6331500"/>
            <a:ext cx="492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Biswas, S. et al. “ChatGPT and the Future of Journal Reviews: A Feasibility Study”.</a:t>
            </a: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Sentence Embedding</a:t>
            </a:r>
            <a:endParaRPr/>
          </a:p>
        </p:txBody>
      </p:sp>
      <p:sp>
        <p:nvSpPr>
          <p:cNvPr id="140" name="Google Shape;140;p23"/>
          <p:cNvSpPr txBox="1"/>
          <p:nvPr>
            <p:ph idx="1" type="body"/>
          </p:nvPr>
        </p:nvSpPr>
        <p:spPr>
          <a:xfrm>
            <a:off x="457200" y="1968425"/>
            <a:ext cx="8229600" cy="34116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LLM Sentence Embeddings are used for all clustering experiments</a:t>
            </a:r>
            <a:endParaRPr/>
          </a:p>
          <a:p>
            <a:pPr indent="-381000" lvl="0" marL="457200" rtl="0" algn="l">
              <a:spcBef>
                <a:spcPts val="1000"/>
              </a:spcBef>
              <a:spcAft>
                <a:spcPts val="0"/>
              </a:spcAft>
              <a:buSzPts val="2400"/>
              <a:buChar char="●"/>
            </a:pPr>
            <a:r>
              <a:rPr b="1" lang="en"/>
              <a:t>paraphrase-MiniLM-L6-v2</a:t>
            </a:r>
            <a:r>
              <a:rPr lang="en"/>
              <a:t> -  a sentence embedding transformer-based model</a:t>
            </a:r>
            <a:endParaRPr/>
          </a:p>
          <a:p>
            <a:pPr indent="-381000" lvl="0" marL="457200" rtl="0" algn="l">
              <a:spcBef>
                <a:spcPts val="1000"/>
              </a:spcBef>
              <a:spcAft>
                <a:spcPts val="0"/>
              </a:spcAft>
              <a:buSzPts val="2400"/>
              <a:buChar char="●"/>
            </a:pPr>
            <a:r>
              <a:rPr lang="en"/>
              <a:t>Outputs a semantic representation of a sentence as an embedding vector of 384 dimensions</a:t>
            </a:r>
            <a:endParaRPr/>
          </a:p>
          <a:p>
            <a:pPr indent="-381000" lvl="0" marL="457200" rtl="0" algn="l">
              <a:spcBef>
                <a:spcPts val="1000"/>
              </a:spcBef>
              <a:spcAft>
                <a:spcPts val="0"/>
              </a:spcAft>
              <a:buSzPts val="2400"/>
              <a:buChar char="●"/>
            </a:pPr>
            <a:r>
              <a:rPr lang="en"/>
              <a:t>Mean-pool</a:t>
            </a:r>
            <a:r>
              <a:rPr lang="en"/>
              <a:t>: </a:t>
            </a:r>
            <a:r>
              <a:rPr lang="en"/>
              <a:t>continuous similarity score is averaged across terms</a:t>
            </a:r>
            <a:endParaRPr/>
          </a:p>
          <a:p>
            <a:pPr indent="-381000" lvl="0" marL="457200" rtl="0" algn="l">
              <a:spcBef>
                <a:spcPts val="1000"/>
              </a:spcBef>
              <a:spcAft>
                <a:spcPts val="1000"/>
              </a:spcAft>
              <a:buSzPts val="2400"/>
              <a:buChar char="●"/>
            </a:pPr>
            <a:r>
              <a:rPr lang="en"/>
              <a:t>Limitations</a:t>
            </a:r>
            <a:r>
              <a:rPr lang="en"/>
              <a:t>: </a:t>
            </a:r>
            <a:r>
              <a:rPr lang="en"/>
              <a:t>Semantic context for individual terms may get diluted for longer sentences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Domain Text Challenges</a:t>
            </a:r>
            <a:endParaRPr/>
          </a:p>
        </p:txBody>
      </p:sp>
      <p:sp>
        <p:nvSpPr>
          <p:cNvPr id="146" name="Google Shape;146;p24"/>
          <p:cNvSpPr txBox="1"/>
          <p:nvPr>
            <p:ph idx="1" type="body"/>
          </p:nvPr>
        </p:nvSpPr>
        <p:spPr>
          <a:xfrm>
            <a:off x="457200" y="1828800"/>
            <a:ext cx="8229600" cy="42972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t>Domain specific text, especially in scientific publications, may be limiting in the following:</a:t>
            </a:r>
            <a:endParaRPr/>
          </a:p>
          <a:p>
            <a:pPr indent="-381000" lvl="0" marL="457200" rtl="0" algn="l">
              <a:spcBef>
                <a:spcPts val="480"/>
              </a:spcBef>
              <a:spcAft>
                <a:spcPts val="0"/>
              </a:spcAft>
              <a:buSzPts val="2400"/>
              <a:buChar char="•"/>
            </a:pPr>
            <a:r>
              <a:rPr lang="en"/>
              <a:t>Vocabulary is not part of LLM training data</a:t>
            </a:r>
            <a:endParaRPr/>
          </a:p>
          <a:p>
            <a:pPr indent="-381000" lvl="0" marL="457200" rtl="0" algn="l">
              <a:spcBef>
                <a:spcPts val="1000"/>
              </a:spcBef>
              <a:spcAft>
                <a:spcPts val="0"/>
              </a:spcAft>
              <a:buSzPts val="2400"/>
              <a:buChar char="•"/>
            </a:pPr>
            <a:r>
              <a:rPr lang="en"/>
              <a:t>May be missed for LLMs that rely on text frequency </a:t>
            </a:r>
            <a:endParaRPr/>
          </a:p>
          <a:p>
            <a:pPr indent="-381000" lvl="0" marL="457200" rtl="0" algn="l">
              <a:spcBef>
                <a:spcPts val="1000"/>
              </a:spcBef>
              <a:spcAft>
                <a:spcPts val="0"/>
              </a:spcAft>
              <a:buSzPts val="2400"/>
              <a:buChar char="•"/>
            </a:pPr>
            <a:r>
              <a:rPr lang="en"/>
              <a:t>Can result in LLM excluding domain vocabulary during summarization, concept interpretation, etc.</a:t>
            </a:r>
            <a:endParaRPr/>
          </a:p>
          <a:p>
            <a:pPr indent="-381000" lvl="0" marL="457200" rtl="0" algn="l">
              <a:spcBef>
                <a:spcPts val="1000"/>
              </a:spcBef>
              <a:spcAft>
                <a:spcPts val="0"/>
              </a:spcAft>
              <a:buSzPts val="2400"/>
              <a:buChar char="•"/>
            </a:pPr>
            <a:r>
              <a:rPr lang="en"/>
              <a:t>Data sparsity and outlier challenges</a:t>
            </a:r>
            <a:endParaRPr/>
          </a:p>
          <a:p>
            <a:pPr indent="0" lvl="0" marL="0" rtl="0" algn="l">
              <a:spcBef>
                <a:spcPts val="1000"/>
              </a:spcBef>
              <a:spcAft>
                <a:spcPts val="0"/>
              </a:spcAft>
              <a:buNone/>
            </a:pPr>
            <a:r>
              <a:t/>
            </a:r>
            <a:endParaRPr/>
          </a:p>
          <a:p>
            <a:pPr indent="0" lvl="0" marL="0" rtl="0" algn="l">
              <a:spcBef>
                <a:spcPts val="48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Sparsity and Outlier Causes</a:t>
            </a:r>
            <a:endParaRPr/>
          </a:p>
        </p:txBody>
      </p:sp>
      <p:sp>
        <p:nvSpPr>
          <p:cNvPr id="152" name="Google Shape;152;p25"/>
          <p:cNvSpPr txBox="1"/>
          <p:nvPr>
            <p:ph idx="1" type="body"/>
          </p:nvPr>
        </p:nvSpPr>
        <p:spPr>
          <a:xfrm>
            <a:off x="457200" y="1828800"/>
            <a:ext cx="8270400" cy="34548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t>Clustering with data sparsity results in outliers because there are little common dimensions amongst other documents</a:t>
            </a:r>
            <a:endParaRPr/>
          </a:p>
          <a:p>
            <a:pPr indent="0" lvl="0" marL="0" rtl="0" algn="l">
              <a:spcBef>
                <a:spcPts val="1000"/>
              </a:spcBef>
              <a:spcAft>
                <a:spcPts val="1000"/>
              </a:spcAft>
              <a:buNone/>
            </a:pPr>
            <a:r>
              <a:t/>
            </a:r>
            <a:endParaRPr/>
          </a:p>
        </p:txBody>
      </p:sp>
      <p:pic>
        <p:nvPicPr>
          <p:cNvPr id="153" name="Google Shape;153;p25"/>
          <p:cNvPicPr preferRelativeResize="0"/>
          <p:nvPr/>
        </p:nvPicPr>
        <p:blipFill rotWithShape="1">
          <a:blip r:embed="rId3">
            <a:alphaModFix/>
          </a:blip>
          <a:srcRect b="0" l="15074" r="0" t="0"/>
          <a:stretch/>
        </p:blipFill>
        <p:spPr>
          <a:xfrm>
            <a:off x="1641700" y="3244100"/>
            <a:ext cx="6006323" cy="3063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Sparsity and Outlier Challenges</a:t>
            </a:r>
            <a:endParaRPr/>
          </a:p>
        </p:txBody>
      </p:sp>
      <p:sp>
        <p:nvSpPr>
          <p:cNvPr id="159" name="Google Shape;159;p26"/>
          <p:cNvSpPr txBox="1"/>
          <p:nvPr>
            <p:ph idx="1" type="body"/>
          </p:nvPr>
        </p:nvSpPr>
        <p:spPr>
          <a:xfrm>
            <a:off x="457200" y="1828800"/>
            <a:ext cx="8229600" cy="42972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t>The following can result in data sparsity:</a:t>
            </a:r>
            <a:endParaRPr/>
          </a:p>
          <a:p>
            <a:pPr indent="-381000" lvl="0" marL="457200" rtl="0" algn="l">
              <a:spcBef>
                <a:spcPts val="480"/>
              </a:spcBef>
              <a:spcAft>
                <a:spcPts val="0"/>
              </a:spcAft>
              <a:buSzPts val="2400"/>
              <a:buChar char="•"/>
            </a:pPr>
            <a:r>
              <a:rPr lang="en"/>
              <a:t>Specialized terms are less likely to appear across multiple abstracts</a:t>
            </a:r>
            <a:endParaRPr/>
          </a:p>
          <a:p>
            <a:pPr indent="-381000" lvl="0" marL="457200" rtl="0" algn="l">
              <a:spcBef>
                <a:spcPts val="1000"/>
              </a:spcBef>
              <a:spcAft>
                <a:spcPts val="0"/>
              </a:spcAft>
              <a:buSzPts val="2400"/>
              <a:buChar char="•"/>
            </a:pPr>
            <a:r>
              <a:rPr lang="en"/>
              <a:t>Novelty criteria may encourage unique descriptions</a:t>
            </a:r>
            <a:endParaRPr/>
          </a:p>
          <a:p>
            <a:pPr indent="-381000" lvl="0" marL="457200" rtl="0" algn="l">
              <a:spcBef>
                <a:spcPts val="1000"/>
              </a:spcBef>
              <a:spcAft>
                <a:spcPts val="0"/>
              </a:spcAft>
              <a:buSzPts val="2400"/>
              <a:buChar char="•"/>
            </a:pPr>
            <a:r>
              <a:rPr lang="en"/>
              <a:t>Abstracts typically contain less, general supporting statements</a:t>
            </a:r>
            <a:endParaRPr/>
          </a:p>
          <a:p>
            <a:pPr indent="-381000" lvl="0" marL="457200" rtl="0" algn="l">
              <a:spcBef>
                <a:spcPts val="1000"/>
              </a:spcBef>
              <a:spcAft>
                <a:spcPts val="0"/>
              </a:spcAft>
              <a:buSzPts val="2400"/>
              <a:buChar char="•"/>
            </a:pPr>
            <a:r>
              <a:rPr lang="en"/>
              <a:t>Context overfitting in embedding models (</a:t>
            </a:r>
            <a:r>
              <a:rPr lang="en"/>
              <a:t>e.g.,</a:t>
            </a:r>
            <a:r>
              <a:rPr lang="en"/>
              <a:t> bias of training data for specific domains)</a:t>
            </a:r>
            <a:endParaRPr/>
          </a:p>
          <a:p>
            <a:pPr indent="0" lvl="0" marL="0" rtl="0" algn="l">
              <a:spcBef>
                <a:spcPts val="1000"/>
              </a:spcBef>
              <a:spcAft>
                <a:spcPts val="0"/>
              </a:spcAft>
              <a:buNone/>
            </a:pPr>
            <a:r>
              <a:t/>
            </a:r>
            <a:endParaRPr/>
          </a:p>
          <a:p>
            <a:pPr indent="0" lvl="0" marL="0" rtl="0" algn="l">
              <a:spcBef>
                <a:spcPts val="480"/>
              </a:spcBef>
              <a:spcAft>
                <a:spcPts val="0"/>
              </a:spcAft>
              <a:buNone/>
            </a:pPr>
            <a:r>
              <a:rPr lang="en"/>
              <a:t>This limits clustering and results in </a:t>
            </a:r>
            <a:r>
              <a:rPr b="1" lang="en"/>
              <a:t>high outliers</a:t>
            </a:r>
            <a:r>
              <a:rPr lang="en"/>
              <a:t>!</a:t>
            </a:r>
            <a:endParaRPr/>
          </a:p>
          <a:p>
            <a:pPr indent="0" lvl="0" marL="0" rtl="0" algn="l">
              <a:spcBef>
                <a:spcPts val="480"/>
              </a:spcBef>
              <a:spcAft>
                <a:spcPts val="0"/>
              </a:spcAft>
              <a:buNone/>
            </a:pPr>
            <a:r>
              <a:t/>
            </a:r>
            <a:endParaRPr/>
          </a:p>
          <a:p>
            <a:pPr indent="0" lvl="0" marL="0" rtl="0" algn="l">
              <a:spcBef>
                <a:spcPts val="480"/>
              </a:spcBef>
              <a:spcAft>
                <a:spcPts val="0"/>
              </a:spcAft>
              <a:buNone/>
            </a:pP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9"/>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Motivation</a:t>
            </a:r>
            <a:endParaRPr/>
          </a:p>
        </p:txBody>
      </p:sp>
      <p:sp>
        <p:nvSpPr>
          <p:cNvPr id="51" name="Google Shape;51;p9"/>
          <p:cNvSpPr txBox="1"/>
          <p:nvPr>
            <p:ph idx="1" type="body"/>
          </p:nvPr>
        </p:nvSpPr>
        <p:spPr>
          <a:xfrm>
            <a:off x="457200" y="1816025"/>
            <a:ext cx="8145300" cy="278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Evaluating quality of a potential submission is hard for someone less experienced  </a:t>
            </a:r>
            <a:endParaRPr/>
          </a:p>
          <a:p>
            <a:pPr indent="-342900" lvl="0" marL="457200" rtl="0" algn="l">
              <a:spcBef>
                <a:spcPts val="1000"/>
              </a:spcBef>
              <a:spcAft>
                <a:spcPts val="0"/>
              </a:spcAft>
              <a:buSzPts val="1800"/>
              <a:buChar char="●"/>
            </a:pPr>
            <a:r>
              <a:rPr b="1" lang="en" sz="1800"/>
              <a:t>That difficulty can apply to most researchers:</a:t>
            </a:r>
            <a:r>
              <a:rPr lang="en" sz="1800"/>
              <a:t> applying to less familiar venues, developing new research focus, or changing research focus</a:t>
            </a:r>
            <a:endParaRPr sz="1800"/>
          </a:p>
          <a:p>
            <a:pPr indent="-342900" lvl="0" marL="457200" rtl="0" algn="l">
              <a:spcBef>
                <a:spcPts val="1000"/>
              </a:spcBef>
              <a:spcAft>
                <a:spcPts val="0"/>
              </a:spcAft>
              <a:buSzPts val="1800"/>
              <a:buChar char="●"/>
            </a:pPr>
            <a:r>
              <a:rPr b="1" lang="en" sz="1800"/>
              <a:t>Evolving “relevant” research priorities</a:t>
            </a:r>
            <a:r>
              <a:rPr lang="en" sz="1800"/>
              <a:t> from top conferences require constant learning of topic landscape (e.g., “LLM-related” research papers grew from 503 in 2019 to 7109 in 2024)</a:t>
            </a:r>
            <a:r>
              <a:rPr lang="en" sz="1000"/>
              <a:t>Xia, Et al.</a:t>
            </a:r>
            <a:endParaRPr sz="1000"/>
          </a:p>
          <a:p>
            <a:pPr indent="-342900" lvl="0" marL="457200" rtl="0" algn="l">
              <a:spcBef>
                <a:spcPts val="1000"/>
              </a:spcBef>
              <a:spcAft>
                <a:spcPts val="0"/>
              </a:spcAft>
              <a:buSzPts val="1800"/>
              <a:buChar char="●"/>
            </a:pPr>
            <a:r>
              <a:rPr b="1" lang="en" sz="1800"/>
              <a:t>Actionable insight are not always provided</a:t>
            </a:r>
            <a:r>
              <a:rPr lang="en" sz="1800"/>
              <a:t> from conferenced reviewed peer feedback, even after extended waiting periods </a:t>
            </a:r>
            <a:endParaRPr sz="1800"/>
          </a:p>
          <a:p>
            <a:pPr indent="-342900" lvl="0" marL="457200" rtl="0" algn="l">
              <a:spcBef>
                <a:spcPts val="1000"/>
              </a:spcBef>
              <a:spcAft>
                <a:spcPts val="0"/>
              </a:spcAft>
              <a:buSzPts val="1800"/>
              <a:buChar char="●"/>
            </a:pPr>
            <a:r>
              <a:rPr b="1" lang="en" sz="1800"/>
              <a:t>Automated topic evaluation</a:t>
            </a:r>
            <a:r>
              <a:rPr lang="en" sz="1800"/>
              <a:t> for author research landscape would enable better decision making in selecting venues, adjusting research framework, and prioritizing conference deadlines</a:t>
            </a:r>
            <a:endParaRPr sz="1800"/>
          </a:p>
          <a:p>
            <a:pPr indent="0" lvl="0" marL="0" rtl="0" algn="l">
              <a:spcBef>
                <a:spcPts val="1000"/>
              </a:spcBef>
              <a:spcAft>
                <a:spcPts val="1000"/>
              </a:spcAft>
              <a:buNone/>
            </a:pPr>
            <a:r>
              <a:rPr lang="en" sz="1800"/>
              <a:t> </a:t>
            </a:r>
            <a:endParaRPr sz="1800"/>
          </a:p>
        </p:txBody>
      </p:sp>
      <p:sp>
        <p:nvSpPr>
          <p:cNvPr id="52" name="Google Shape;52;p9"/>
          <p:cNvSpPr txBox="1"/>
          <p:nvPr/>
        </p:nvSpPr>
        <p:spPr>
          <a:xfrm>
            <a:off x="3129950" y="6228900"/>
            <a:ext cx="3658200" cy="3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Xia, Et al. “</a:t>
            </a:r>
            <a:r>
              <a:rPr lang="en" sz="1000">
                <a:solidFill>
                  <a:schemeClr val="dk1"/>
                </a:solidFill>
                <a:highlight>
                  <a:srgbClr val="FFFFFF"/>
                </a:highlight>
              </a:rPr>
              <a:t>Analyzing 16,193 LLM Papers for Fun and Profits.”</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Dimension Reduction </a:t>
            </a:r>
            <a:endParaRPr/>
          </a:p>
        </p:txBody>
      </p:sp>
      <p:sp>
        <p:nvSpPr>
          <p:cNvPr id="165" name="Google Shape;165;p27"/>
          <p:cNvSpPr txBox="1"/>
          <p:nvPr>
            <p:ph idx="1" type="body"/>
          </p:nvPr>
        </p:nvSpPr>
        <p:spPr>
          <a:xfrm>
            <a:off x="457200" y="1828800"/>
            <a:ext cx="8229600" cy="42972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Embedding vectors can contain 300+ dimensions </a:t>
            </a:r>
            <a:endParaRPr/>
          </a:p>
          <a:p>
            <a:pPr indent="-381000" lvl="0" marL="457200" rtl="0" algn="l">
              <a:spcBef>
                <a:spcPts val="1000"/>
              </a:spcBef>
              <a:spcAft>
                <a:spcPts val="0"/>
              </a:spcAft>
              <a:buSzPts val="2400"/>
              <a:buChar char="•"/>
            </a:pPr>
            <a:r>
              <a:rPr lang="en"/>
              <a:t>Lower dimension to enable clustering</a:t>
            </a:r>
            <a:endParaRPr/>
          </a:p>
          <a:p>
            <a:pPr indent="-381000" lvl="0" marL="457200" rtl="0" algn="l">
              <a:spcBef>
                <a:spcPts val="1000"/>
              </a:spcBef>
              <a:spcAft>
                <a:spcPts val="0"/>
              </a:spcAft>
              <a:buSzPts val="2400"/>
              <a:buChar char="•"/>
            </a:pPr>
            <a:r>
              <a:rPr lang="en"/>
              <a:t>Linear </a:t>
            </a:r>
            <a:r>
              <a:rPr lang="en"/>
              <a:t>transformations - compact dimensions through linear separations</a:t>
            </a:r>
            <a:endParaRPr/>
          </a:p>
          <a:p>
            <a:pPr indent="-381000" lvl="0" marL="457200" rtl="0" algn="l">
              <a:spcBef>
                <a:spcPts val="1000"/>
              </a:spcBef>
              <a:spcAft>
                <a:spcPts val="0"/>
              </a:spcAft>
              <a:buSzPts val="2400"/>
              <a:buChar char="•"/>
            </a:pPr>
            <a:r>
              <a:rPr lang="en"/>
              <a:t>Non Linear transformation - typically through manifold learning (</a:t>
            </a:r>
            <a:r>
              <a:rPr lang="en"/>
              <a:t>e.g.,</a:t>
            </a:r>
            <a:r>
              <a:rPr lang="en"/>
              <a:t> curves, folds, etc.) </a:t>
            </a:r>
            <a:endParaRPr/>
          </a:p>
          <a:p>
            <a:pPr indent="0" lvl="0" marL="0" rtl="0" algn="l">
              <a:spcBef>
                <a:spcPts val="100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Principal Component Analysis (PCA)</a:t>
            </a:r>
            <a:endParaRPr/>
          </a:p>
        </p:txBody>
      </p:sp>
      <p:sp>
        <p:nvSpPr>
          <p:cNvPr id="171" name="Google Shape;171;p28"/>
          <p:cNvSpPr txBox="1"/>
          <p:nvPr>
            <p:ph idx="1" type="body"/>
          </p:nvPr>
        </p:nvSpPr>
        <p:spPr>
          <a:xfrm>
            <a:off x="457200" y="1828800"/>
            <a:ext cx="8229600" cy="42972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Reduced orthogonal axes that retain required amount of variance in original data space</a:t>
            </a:r>
            <a:endParaRPr/>
          </a:p>
          <a:p>
            <a:pPr indent="-381000" lvl="0" marL="457200" rtl="0" algn="l">
              <a:spcBef>
                <a:spcPts val="0"/>
              </a:spcBef>
              <a:spcAft>
                <a:spcPts val="0"/>
              </a:spcAft>
              <a:buSzPts val="2400"/>
              <a:buChar char="•"/>
            </a:pPr>
            <a:r>
              <a:rPr lang="en"/>
              <a:t>Goal is to minimize dimensions while maintaining data pattern of original data space</a:t>
            </a:r>
            <a:endParaRPr/>
          </a:p>
          <a:p>
            <a:pPr indent="0" lvl="0" marL="45720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p:txBody>
      </p:sp>
      <p:pic>
        <p:nvPicPr>
          <p:cNvPr id="172" name="Google Shape;172;p28"/>
          <p:cNvPicPr preferRelativeResize="0"/>
          <p:nvPr/>
        </p:nvPicPr>
        <p:blipFill>
          <a:blip r:embed="rId3">
            <a:alphaModFix/>
          </a:blip>
          <a:stretch>
            <a:fillRect/>
          </a:stretch>
        </p:blipFill>
        <p:spPr>
          <a:xfrm>
            <a:off x="986150" y="3765174"/>
            <a:ext cx="3063625" cy="2287450"/>
          </a:xfrm>
          <a:prstGeom prst="rect">
            <a:avLst/>
          </a:prstGeom>
          <a:noFill/>
          <a:ln>
            <a:noFill/>
          </a:ln>
        </p:spPr>
      </p:pic>
      <p:pic>
        <p:nvPicPr>
          <p:cNvPr id="173" name="Google Shape;173;p28"/>
          <p:cNvPicPr preferRelativeResize="0"/>
          <p:nvPr/>
        </p:nvPicPr>
        <p:blipFill>
          <a:blip r:embed="rId4">
            <a:alphaModFix/>
          </a:blip>
          <a:stretch>
            <a:fillRect/>
          </a:stretch>
        </p:blipFill>
        <p:spPr>
          <a:xfrm>
            <a:off x="5171125" y="3571475"/>
            <a:ext cx="3363276" cy="25224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Uniform Manifold Approximation and Projection (UMAP)</a:t>
            </a:r>
            <a:endParaRPr/>
          </a:p>
        </p:txBody>
      </p:sp>
      <p:sp>
        <p:nvSpPr>
          <p:cNvPr id="179" name="Google Shape;179;p29"/>
          <p:cNvSpPr txBox="1"/>
          <p:nvPr>
            <p:ph idx="1" type="body"/>
          </p:nvPr>
        </p:nvSpPr>
        <p:spPr>
          <a:xfrm>
            <a:off x="457200" y="1828800"/>
            <a:ext cx="8229600" cy="42975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t>Based on manifold learning</a:t>
            </a:r>
            <a:r>
              <a:rPr lang="en"/>
              <a:t>, UMAP converts distances into probability similarities of neighborhood likeliness, that is, how likely another point is to be a neighbor.</a:t>
            </a:r>
            <a:endParaRPr/>
          </a:p>
          <a:p>
            <a:pPr indent="0" lvl="0" marL="0" rtl="0" algn="l">
              <a:spcBef>
                <a:spcPts val="480"/>
              </a:spcBef>
              <a:spcAft>
                <a:spcPts val="0"/>
              </a:spcAft>
              <a:buNone/>
            </a:pPr>
            <a:r>
              <a:t/>
            </a:r>
            <a:endParaRPr/>
          </a:p>
        </p:txBody>
      </p:sp>
      <p:pic>
        <p:nvPicPr>
          <p:cNvPr id="180" name="Google Shape;180;p29"/>
          <p:cNvPicPr preferRelativeResize="0"/>
          <p:nvPr/>
        </p:nvPicPr>
        <p:blipFill>
          <a:blip r:embed="rId3">
            <a:alphaModFix/>
          </a:blip>
          <a:stretch>
            <a:fillRect/>
          </a:stretch>
        </p:blipFill>
        <p:spPr>
          <a:xfrm>
            <a:off x="773200" y="3462625"/>
            <a:ext cx="3619875" cy="2027125"/>
          </a:xfrm>
          <a:prstGeom prst="rect">
            <a:avLst/>
          </a:prstGeom>
          <a:noFill/>
          <a:ln>
            <a:noFill/>
          </a:ln>
        </p:spPr>
      </p:pic>
      <p:pic>
        <p:nvPicPr>
          <p:cNvPr id="181" name="Google Shape;181;p29"/>
          <p:cNvPicPr preferRelativeResize="0"/>
          <p:nvPr/>
        </p:nvPicPr>
        <p:blipFill>
          <a:blip r:embed="rId4">
            <a:alphaModFix/>
          </a:blip>
          <a:stretch>
            <a:fillRect/>
          </a:stretch>
        </p:blipFill>
        <p:spPr>
          <a:xfrm>
            <a:off x="5010150" y="3268800"/>
            <a:ext cx="2857500" cy="2857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Clustering</a:t>
            </a:r>
            <a:endParaRPr/>
          </a:p>
        </p:txBody>
      </p:sp>
      <p:sp>
        <p:nvSpPr>
          <p:cNvPr id="187" name="Google Shape;187;p30"/>
          <p:cNvSpPr txBox="1"/>
          <p:nvPr>
            <p:ph idx="1" type="body"/>
          </p:nvPr>
        </p:nvSpPr>
        <p:spPr>
          <a:xfrm>
            <a:off x="457200" y="1828800"/>
            <a:ext cx="8229600" cy="42972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K-MEANS - </a:t>
            </a:r>
            <a:r>
              <a:rPr lang="en"/>
              <a:t>Centroid</a:t>
            </a:r>
            <a:r>
              <a:rPr lang="en"/>
              <a:t> based, will not separate outliers</a:t>
            </a:r>
            <a:endParaRPr/>
          </a:p>
          <a:p>
            <a:pPr indent="-381000" lvl="0" marL="457200" rtl="0" algn="l">
              <a:spcBef>
                <a:spcPts val="1000"/>
              </a:spcBef>
              <a:spcAft>
                <a:spcPts val="0"/>
              </a:spcAft>
              <a:buSzPts val="2400"/>
              <a:buChar char="•"/>
            </a:pPr>
            <a:r>
              <a:rPr lang="en"/>
              <a:t>DBSCAN - Sensitive to outliers, based on uniform euclidean distance, less able to conform to data variance</a:t>
            </a:r>
            <a:endParaRPr/>
          </a:p>
          <a:p>
            <a:pPr indent="-381000" lvl="0" marL="457200" rtl="0" algn="l">
              <a:spcBef>
                <a:spcPts val="1000"/>
              </a:spcBef>
              <a:spcAft>
                <a:spcPts val="0"/>
              </a:spcAft>
              <a:buSzPts val="2400"/>
              <a:buChar char="•"/>
            </a:pPr>
            <a:r>
              <a:rPr lang="en"/>
              <a:t>HDBSCAN - Extends DBSCAN by using relationship probabilities to capture data variance (e.g., varying popularity across different subtopics)</a:t>
            </a:r>
            <a:endParaRPr/>
          </a:p>
          <a:p>
            <a:pPr indent="0" lvl="0" marL="0" rtl="0" algn="l">
              <a:spcBef>
                <a:spcPts val="100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Hierarchical DBSCAN Clustering</a:t>
            </a:r>
            <a:endParaRPr/>
          </a:p>
        </p:txBody>
      </p:sp>
      <p:sp>
        <p:nvSpPr>
          <p:cNvPr id="193" name="Google Shape;193;p31"/>
          <p:cNvSpPr txBox="1"/>
          <p:nvPr>
            <p:ph idx="1" type="body"/>
          </p:nvPr>
        </p:nvSpPr>
        <p:spPr>
          <a:xfrm>
            <a:off x="457200" y="1828800"/>
            <a:ext cx="8394300" cy="42972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t>Hierarchical Density-Based Spatial Clustering of Applications with Noise</a:t>
            </a:r>
            <a:endParaRPr/>
          </a:p>
          <a:p>
            <a:pPr indent="-381000" lvl="0" marL="457200" rtl="0" algn="l">
              <a:spcBef>
                <a:spcPts val="480"/>
              </a:spcBef>
              <a:spcAft>
                <a:spcPts val="0"/>
              </a:spcAft>
              <a:buSzPts val="2400"/>
              <a:buChar char="•"/>
            </a:pPr>
            <a:r>
              <a:rPr lang="en"/>
              <a:t>Extends DBSCAN by clustering with varying densities</a:t>
            </a:r>
            <a:endParaRPr/>
          </a:p>
          <a:p>
            <a:pPr indent="-381000" lvl="0" marL="457200" rtl="0" algn="l">
              <a:spcBef>
                <a:spcPts val="0"/>
              </a:spcBef>
              <a:spcAft>
                <a:spcPts val="0"/>
              </a:spcAft>
              <a:buSzPts val="2400"/>
              <a:buChar char="•"/>
            </a:pPr>
            <a:r>
              <a:rPr lang="en"/>
              <a:t>Builds minimum spanning tree with mutual reachability distance</a:t>
            </a:r>
            <a:endParaRPr/>
          </a:p>
          <a:p>
            <a:pPr indent="-381000" lvl="0" marL="457200" rtl="0" algn="l">
              <a:spcBef>
                <a:spcPts val="0"/>
              </a:spcBef>
              <a:spcAft>
                <a:spcPts val="0"/>
              </a:spcAft>
              <a:buSzPts val="2400"/>
              <a:buChar char="•"/>
            </a:pPr>
            <a:r>
              <a:rPr lang="en"/>
              <a:t>Prune large distance edges (i.e., remove excess mass)</a:t>
            </a:r>
            <a:endParaRPr/>
          </a:p>
          <a:p>
            <a:pPr indent="-381000" lvl="0" marL="457200" rtl="0" algn="l">
              <a:spcBef>
                <a:spcPts val="0"/>
              </a:spcBef>
              <a:spcAft>
                <a:spcPts val="0"/>
              </a:spcAft>
              <a:buSzPts val="2400"/>
              <a:buChar char="•"/>
            </a:pPr>
            <a:r>
              <a:rPr lang="en"/>
              <a:t>Extract clusters based on minPts</a:t>
            </a:r>
            <a:endParaRPr/>
          </a:p>
          <a:p>
            <a:pPr indent="-381000" lvl="0" marL="457200" rtl="0" algn="l">
              <a:spcBef>
                <a:spcPts val="0"/>
              </a:spcBef>
              <a:spcAft>
                <a:spcPts val="0"/>
              </a:spcAft>
              <a:buSzPts val="2400"/>
              <a:buChar char="•"/>
            </a:pPr>
            <a:r>
              <a:rPr lang="en"/>
              <a:t>May form global clusters </a:t>
            </a:r>
            <a:endParaRPr/>
          </a:p>
        </p:txBody>
      </p:sp>
      <p:pic>
        <p:nvPicPr>
          <p:cNvPr id="194" name="Google Shape;194;p31"/>
          <p:cNvPicPr preferRelativeResize="0"/>
          <p:nvPr/>
        </p:nvPicPr>
        <p:blipFill>
          <a:blip r:embed="rId3">
            <a:alphaModFix/>
          </a:blip>
          <a:stretch>
            <a:fillRect/>
          </a:stretch>
        </p:blipFill>
        <p:spPr>
          <a:xfrm>
            <a:off x="5731825" y="4385175"/>
            <a:ext cx="2723025" cy="1588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Jaccard Similarity</a:t>
            </a:r>
            <a:endParaRPr/>
          </a:p>
        </p:txBody>
      </p:sp>
      <p:sp>
        <p:nvSpPr>
          <p:cNvPr id="200" name="Google Shape;200;p32"/>
          <p:cNvSpPr txBox="1"/>
          <p:nvPr/>
        </p:nvSpPr>
        <p:spPr>
          <a:xfrm>
            <a:off x="388900" y="2115200"/>
            <a:ext cx="5199000" cy="38736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sz="1800"/>
              <a:t>Developed by Paul Jaccard in 1901</a:t>
            </a:r>
            <a:endParaRPr sz="1800"/>
          </a:p>
          <a:p>
            <a:pPr indent="-342900" lvl="0" marL="457200" rtl="0" algn="l">
              <a:spcBef>
                <a:spcPts val="0"/>
              </a:spcBef>
              <a:spcAft>
                <a:spcPts val="0"/>
              </a:spcAft>
              <a:buSzPts val="1800"/>
              <a:buChar char="●"/>
            </a:pPr>
            <a:r>
              <a:rPr lang="en" sz="1800"/>
              <a:t>Measures the similarity of items between two sets</a:t>
            </a:r>
            <a:endParaRPr sz="1800"/>
          </a:p>
          <a:p>
            <a:pPr indent="0" lvl="0" marL="0" rtl="0" algn="l">
              <a:spcBef>
                <a:spcPts val="1000"/>
              </a:spcBef>
              <a:spcAft>
                <a:spcPts val="0"/>
              </a:spcAft>
              <a:buNone/>
            </a:pPr>
            <a:r>
              <a:rPr lang="en" sz="1800"/>
              <a:t>J(A,B) =|A ∩ B| / |A ∪ B|</a:t>
            </a:r>
            <a:endParaRPr sz="1800"/>
          </a:p>
          <a:p>
            <a:pPr indent="0" lvl="0" marL="0" rtl="0" algn="l">
              <a:spcBef>
                <a:spcPts val="0"/>
              </a:spcBef>
              <a:spcAft>
                <a:spcPts val="0"/>
              </a:spcAft>
              <a:buNone/>
            </a:pPr>
            <a:r>
              <a:t/>
            </a:r>
            <a:endParaRPr/>
          </a:p>
          <a:p>
            <a:pPr indent="-330200" lvl="0" marL="457200" rtl="0" algn="l">
              <a:spcBef>
                <a:spcPts val="0"/>
              </a:spcBef>
              <a:spcAft>
                <a:spcPts val="0"/>
              </a:spcAft>
              <a:buClr>
                <a:srgbClr val="000000"/>
              </a:buClr>
              <a:buSzPts val="1600"/>
              <a:buChar char="●"/>
            </a:pPr>
            <a:r>
              <a:rPr lang="en" sz="1600">
                <a:solidFill>
                  <a:srgbClr val="000000"/>
                </a:solidFill>
              </a:rPr>
              <a:t>Set intersection of A and B / Set Union of A and B</a:t>
            </a:r>
            <a:endParaRPr sz="1600">
              <a:solidFill>
                <a:srgbClr val="000000"/>
              </a:solidFill>
            </a:endParaRPr>
          </a:p>
          <a:p>
            <a:pPr indent="-330200" lvl="0" marL="457200" rtl="0" algn="l">
              <a:spcBef>
                <a:spcPts val="1000"/>
              </a:spcBef>
              <a:spcAft>
                <a:spcPts val="0"/>
              </a:spcAft>
              <a:buClr>
                <a:srgbClr val="000000"/>
              </a:buClr>
              <a:buSzPts val="1600"/>
              <a:buChar char="●"/>
            </a:pPr>
            <a:r>
              <a:rPr lang="en" sz="1600">
                <a:solidFill>
                  <a:srgbClr val="000000"/>
                </a:solidFill>
              </a:rPr>
              <a:t>Range - always be between 0 and 1</a:t>
            </a:r>
            <a:endParaRPr sz="1600">
              <a:solidFill>
                <a:srgbClr val="000000"/>
              </a:solidFill>
            </a:endParaRPr>
          </a:p>
          <a:p>
            <a:pPr indent="-330200" lvl="0" marL="457200" rtl="0" algn="l">
              <a:spcBef>
                <a:spcPts val="1000"/>
              </a:spcBef>
              <a:spcAft>
                <a:spcPts val="0"/>
              </a:spcAft>
              <a:buClr>
                <a:srgbClr val="000000"/>
              </a:buClr>
              <a:buSzPts val="1600"/>
              <a:buChar char="●"/>
            </a:pPr>
            <a:r>
              <a:rPr lang="en" sz="1600">
                <a:solidFill>
                  <a:srgbClr val="000000"/>
                </a:solidFill>
              </a:rPr>
              <a:t>higher Jaccard values indicating higher similarities</a:t>
            </a:r>
            <a:endParaRPr sz="1600">
              <a:solidFill>
                <a:srgbClr val="000000"/>
              </a:solidFill>
            </a:endParaRPr>
          </a:p>
          <a:p>
            <a:pPr indent="-330200" lvl="0" marL="457200" rtl="0" algn="l">
              <a:spcBef>
                <a:spcPts val="1000"/>
              </a:spcBef>
              <a:spcAft>
                <a:spcPts val="0"/>
              </a:spcAft>
              <a:buClr>
                <a:srgbClr val="000000"/>
              </a:buClr>
              <a:buSzPts val="1600"/>
              <a:buChar char="●"/>
            </a:pPr>
            <a:r>
              <a:rPr lang="en" sz="1600">
                <a:solidFill>
                  <a:srgbClr val="000000"/>
                </a:solidFill>
              </a:rPr>
              <a:t>Binary consideration of whether the term is or is not in the document</a:t>
            </a:r>
            <a:endParaRPr sz="1600">
              <a:solidFill>
                <a:srgbClr val="000000"/>
              </a:solidFill>
            </a:endParaRPr>
          </a:p>
          <a:p>
            <a:pPr indent="-330200" lvl="0" marL="457200" rtl="0" algn="l">
              <a:spcBef>
                <a:spcPts val="1000"/>
              </a:spcBef>
              <a:spcAft>
                <a:spcPts val="1000"/>
              </a:spcAft>
              <a:buClr>
                <a:srgbClr val="000000"/>
              </a:buClr>
              <a:buSzPts val="1600"/>
              <a:buChar char="●"/>
            </a:pPr>
            <a:r>
              <a:rPr lang="en" sz="1600"/>
              <a:t>Commonly used to find duplicate documents or key-word overlap</a:t>
            </a:r>
            <a:endParaRPr sz="1600"/>
          </a:p>
        </p:txBody>
      </p:sp>
      <p:pic>
        <p:nvPicPr>
          <p:cNvPr id="201" name="Google Shape;201;p32"/>
          <p:cNvPicPr preferRelativeResize="0"/>
          <p:nvPr/>
        </p:nvPicPr>
        <p:blipFill>
          <a:blip r:embed="rId3">
            <a:alphaModFix/>
          </a:blip>
          <a:stretch>
            <a:fillRect/>
          </a:stretch>
        </p:blipFill>
        <p:spPr>
          <a:xfrm>
            <a:off x="5666500" y="2026775"/>
            <a:ext cx="2631299" cy="3510424"/>
          </a:xfrm>
          <a:prstGeom prst="rect">
            <a:avLst/>
          </a:prstGeom>
          <a:noFill/>
          <a:ln>
            <a:noFill/>
          </a:ln>
        </p:spPr>
      </p:pic>
      <p:sp>
        <p:nvSpPr>
          <p:cNvPr id="202" name="Google Shape;202;p32"/>
          <p:cNvSpPr txBox="1"/>
          <p:nvPr/>
        </p:nvSpPr>
        <p:spPr>
          <a:xfrm>
            <a:off x="5522275" y="6200100"/>
            <a:ext cx="32796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rPr>
              <a:t>From 890 Written Preliminary</a:t>
            </a:r>
            <a:endParaRPr sz="1800">
              <a:solidFill>
                <a:srgbClr val="0000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Jaccard Similarity Text Example</a:t>
            </a:r>
            <a:endParaRPr/>
          </a:p>
        </p:txBody>
      </p:sp>
      <p:sp>
        <p:nvSpPr>
          <p:cNvPr id="208" name="Google Shape;208;p33"/>
          <p:cNvSpPr txBox="1"/>
          <p:nvPr/>
        </p:nvSpPr>
        <p:spPr>
          <a:xfrm>
            <a:off x="521350" y="5581650"/>
            <a:ext cx="721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Credit</a:t>
            </a:r>
            <a:r>
              <a:rPr lang="en" sz="800"/>
              <a:t>: </a:t>
            </a:r>
            <a:r>
              <a:rPr lang="en" sz="800"/>
              <a:t>https://studymachinelearning.com/jaccard-similarity-text-similarity-metric-in-nlp/</a:t>
            </a:r>
            <a:endParaRPr sz="800"/>
          </a:p>
        </p:txBody>
      </p:sp>
      <p:sp>
        <p:nvSpPr>
          <p:cNvPr id="209" name="Google Shape;209;p33"/>
          <p:cNvSpPr txBox="1"/>
          <p:nvPr/>
        </p:nvSpPr>
        <p:spPr>
          <a:xfrm>
            <a:off x="368400" y="1828800"/>
            <a:ext cx="8318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00000"/>
                </a:solidFill>
              </a:rPr>
              <a:t>Measures overlap between two sets, equivalent to overlapping words/ total unique words</a:t>
            </a:r>
            <a:endParaRPr/>
          </a:p>
        </p:txBody>
      </p:sp>
      <p:pic>
        <p:nvPicPr>
          <p:cNvPr id="210" name="Google Shape;210;p33"/>
          <p:cNvPicPr preferRelativeResize="0"/>
          <p:nvPr/>
        </p:nvPicPr>
        <p:blipFill>
          <a:blip r:embed="rId3">
            <a:alphaModFix/>
          </a:blip>
          <a:stretch>
            <a:fillRect/>
          </a:stretch>
        </p:blipFill>
        <p:spPr>
          <a:xfrm>
            <a:off x="276325" y="2455425"/>
            <a:ext cx="7277100" cy="2190750"/>
          </a:xfrm>
          <a:prstGeom prst="rect">
            <a:avLst/>
          </a:prstGeom>
          <a:noFill/>
          <a:ln>
            <a:noFill/>
          </a:ln>
        </p:spPr>
      </p:pic>
      <p:pic>
        <p:nvPicPr>
          <p:cNvPr id="211" name="Google Shape;211;p33"/>
          <p:cNvPicPr preferRelativeResize="0"/>
          <p:nvPr/>
        </p:nvPicPr>
        <p:blipFill>
          <a:blip r:embed="rId4">
            <a:alphaModFix/>
          </a:blip>
          <a:stretch>
            <a:fillRect/>
          </a:stretch>
        </p:blipFill>
        <p:spPr>
          <a:xfrm>
            <a:off x="6470219" y="3456325"/>
            <a:ext cx="2007625" cy="1422725"/>
          </a:xfrm>
          <a:prstGeom prst="rect">
            <a:avLst/>
          </a:prstGeom>
          <a:noFill/>
          <a:ln>
            <a:noFill/>
          </a:ln>
        </p:spPr>
      </p:pic>
      <p:sp>
        <p:nvSpPr>
          <p:cNvPr id="212" name="Google Shape;212;p33"/>
          <p:cNvSpPr txBox="1"/>
          <p:nvPr/>
        </p:nvSpPr>
        <p:spPr>
          <a:xfrm>
            <a:off x="5522275" y="6200100"/>
            <a:ext cx="32796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rPr>
              <a:t>From 890 Written Preliminary</a:t>
            </a:r>
            <a:endParaRPr sz="1800">
              <a:solidFill>
                <a:srgbClr val="0000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Jaccard Undersampling Procedure</a:t>
            </a:r>
            <a:endParaRPr/>
          </a:p>
        </p:txBody>
      </p:sp>
      <p:sp>
        <p:nvSpPr>
          <p:cNvPr id="218" name="Google Shape;218;p34"/>
          <p:cNvSpPr txBox="1"/>
          <p:nvPr/>
        </p:nvSpPr>
        <p:spPr>
          <a:xfrm>
            <a:off x="348875" y="1816025"/>
            <a:ext cx="8403000" cy="3074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sz="2400">
                <a:solidFill>
                  <a:schemeClr val="dk1"/>
                </a:solidFill>
              </a:rPr>
              <a:t>Goal: Optimize for single topic clusters</a:t>
            </a:r>
            <a:endParaRPr sz="2400">
              <a:solidFill>
                <a:schemeClr val="dk1"/>
              </a:solidFill>
            </a:endParaRPr>
          </a:p>
          <a:p>
            <a:pPr indent="-381000" lvl="0" marL="457200" rtl="0" algn="l">
              <a:spcBef>
                <a:spcPts val="1000"/>
              </a:spcBef>
              <a:spcAft>
                <a:spcPts val="0"/>
              </a:spcAft>
              <a:buClr>
                <a:schemeClr val="dk1"/>
              </a:buClr>
              <a:buSzPts val="2400"/>
              <a:buChar char="●"/>
            </a:pPr>
            <a:r>
              <a:rPr lang="en" sz="2400">
                <a:solidFill>
                  <a:schemeClr val="dk1"/>
                </a:solidFill>
              </a:rPr>
              <a:t>Developed for balancing datasets of unsupervised clustering</a:t>
            </a:r>
            <a:endParaRPr sz="2400">
              <a:solidFill>
                <a:schemeClr val="dk1"/>
              </a:solidFill>
            </a:endParaRPr>
          </a:p>
          <a:p>
            <a:pPr indent="-381000" lvl="0" marL="457200" rtl="0" algn="l">
              <a:spcBef>
                <a:spcPts val="1000"/>
              </a:spcBef>
              <a:spcAft>
                <a:spcPts val="0"/>
              </a:spcAft>
              <a:buClr>
                <a:schemeClr val="dk1"/>
              </a:buClr>
              <a:buSzPts val="2400"/>
              <a:buChar char="●"/>
            </a:pPr>
            <a:r>
              <a:rPr lang="en" sz="2400">
                <a:solidFill>
                  <a:schemeClr val="dk1"/>
                </a:solidFill>
              </a:rPr>
              <a:t>Identify document pairs with higher Jaccard Similarity (preset threshold)</a:t>
            </a:r>
            <a:endParaRPr sz="2400">
              <a:solidFill>
                <a:schemeClr val="dk1"/>
              </a:solidFill>
            </a:endParaRPr>
          </a:p>
          <a:p>
            <a:pPr indent="-381000" lvl="0" marL="457200" rtl="0" algn="l">
              <a:spcBef>
                <a:spcPts val="1000"/>
              </a:spcBef>
              <a:spcAft>
                <a:spcPts val="0"/>
              </a:spcAft>
              <a:buClr>
                <a:schemeClr val="dk1"/>
              </a:buClr>
              <a:buSzPts val="2400"/>
              <a:buChar char="●"/>
            </a:pPr>
            <a:r>
              <a:rPr lang="en" sz="2400">
                <a:solidFill>
                  <a:schemeClr val="dk1"/>
                </a:solidFill>
              </a:rPr>
              <a:t>Removal of one of those documents should:</a:t>
            </a:r>
            <a:endParaRPr sz="2400">
              <a:solidFill>
                <a:schemeClr val="dk1"/>
              </a:solidFill>
            </a:endParaRPr>
          </a:p>
          <a:p>
            <a:pPr indent="-381000" lvl="1" marL="914400" rtl="0" algn="l">
              <a:spcBef>
                <a:spcPts val="1000"/>
              </a:spcBef>
              <a:spcAft>
                <a:spcPts val="0"/>
              </a:spcAft>
              <a:buClr>
                <a:schemeClr val="dk1"/>
              </a:buClr>
              <a:buSzPts val="2400"/>
              <a:buChar char="○"/>
            </a:pPr>
            <a:r>
              <a:rPr lang="en" sz="2400">
                <a:solidFill>
                  <a:schemeClr val="dk1"/>
                </a:solidFill>
              </a:rPr>
              <a:t>Provide better clustering separation if differing topics</a:t>
            </a:r>
            <a:endParaRPr sz="2400">
              <a:solidFill>
                <a:schemeClr val="dk1"/>
              </a:solidFill>
            </a:endParaRPr>
          </a:p>
          <a:p>
            <a:pPr indent="-381000" lvl="1" marL="914400" rtl="0" algn="l">
              <a:spcBef>
                <a:spcPts val="1000"/>
              </a:spcBef>
              <a:spcAft>
                <a:spcPts val="1000"/>
              </a:spcAft>
              <a:buClr>
                <a:schemeClr val="dk1"/>
              </a:buClr>
              <a:buSzPts val="2400"/>
              <a:buChar char="○"/>
            </a:pPr>
            <a:r>
              <a:rPr lang="en" sz="2400">
                <a:solidFill>
                  <a:schemeClr val="dk1"/>
                </a:solidFill>
              </a:rPr>
              <a:t>Keep cluster shape if same topic</a:t>
            </a:r>
            <a:endParaRPr sz="2400">
              <a:solidFill>
                <a:schemeClr val="dk1"/>
              </a:solidFill>
            </a:endParaRPr>
          </a:p>
        </p:txBody>
      </p:sp>
      <p:sp>
        <p:nvSpPr>
          <p:cNvPr id="219" name="Google Shape;219;p34"/>
          <p:cNvSpPr txBox="1"/>
          <p:nvPr/>
        </p:nvSpPr>
        <p:spPr>
          <a:xfrm>
            <a:off x="5522275" y="6200100"/>
            <a:ext cx="32796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rPr>
              <a:t>From 890 Written Preliminary</a:t>
            </a:r>
            <a:endParaRPr sz="1800">
              <a:solidFill>
                <a:srgbClr val="0000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Supervised Undersampling - TOMEK link</a:t>
            </a:r>
            <a:endParaRPr/>
          </a:p>
        </p:txBody>
      </p:sp>
      <p:pic>
        <p:nvPicPr>
          <p:cNvPr id="225" name="Google Shape;225;p35"/>
          <p:cNvPicPr preferRelativeResize="0"/>
          <p:nvPr/>
        </p:nvPicPr>
        <p:blipFill>
          <a:blip r:embed="rId3">
            <a:alphaModFix/>
          </a:blip>
          <a:stretch>
            <a:fillRect/>
          </a:stretch>
        </p:blipFill>
        <p:spPr>
          <a:xfrm>
            <a:off x="1246100" y="2195975"/>
            <a:ext cx="6366250" cy="2473750"/>
          </a:xfrm>
          <a:prstGeom prst="rect">
            <a:avLst/>
          </a:prstGeom>
          <a:noFill/>
          <a:ln>
            <a:noFill/>
          </a:ln>
        </p:spPr>
      </p:pic>
      <p:sp>
        <p:nvSpPr>
          <p:cNvPr id="226" name="Google Shape;226;p35"/>
          <p:cNvSpPr txBox="1"/>
          <p:nvPr/>
        </p:nvSpPr>
        <p:spPr>
          <a:xfrm>
            <a:off x="751350" y="4944025"/>
            <a:ext cx="76413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Jaccard undersampling is similar, in that it observes data points that have high Jaccard Similarity values but without knowledge of labels.</a:t>
            </a:r>
            <a:endParaRPr sz="1800"/>
          </a:p>
        </p:txBody>
      </p:sp>
      <p:sp>
        <p:nvSpPr>
          <p:cNvPr id="227" name="Google Shape;227;p35"/>
          <p:cNvSpPr txBox="1"/>
          <p:nvPr/>
        </p:nvSpPr>
        <p:spPr>
          <a:xfrm>
            <a:off x="5522275" y="6200100"/>
            <a:ext cx="32796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rPr>
              <a:t>From 890 Written Preliminary</a:t>
            </a:r>
            <a:endParaRPr sz="1800">
              <a:solidFill>
                <a:srgbClr val="0000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6"/>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Distinguishing</a:t>
            </a:r>
            <a:r>
              <a:rPr lang="en"/>
              <a:t> Max Jaccard Trendlines</a:t>
            </a:r>
            <a:endParaRPr/>
          </a:p>
        </p:txBody>
      </p:sp>
      <p:pic>
        <p:nvPicPr>
          <p:cNvPr id="233" name="Google Shape;233;p36"/>
          <p:cNvPicPr preferRelativeResize="0"/>
          <p:nvPr/>
        </p:nvPicPr>
        <p:blipFill>
          <a:blip r:embed="rId3">
            <a:alphaModFix/>
          </a:blip>
          <a:stretch>
            <a:fillRect/>
          </a:stretch>
        </p:blipFill>
        <p:spPr>
          <a:xfrm>
            <a:off x="608656" y="1879550"/>
            <a:ext cx="4066368" cy="2239200"/>
          </a:xfrm>
          <a:prstGeom prst="rect">
            <a:avLst/>
          </a:prstGeom>
          <a:noFill/>
          <a:ln>
            <a:noFill/>
          </a:ln>
        </p:spPr>
      </p:pic>
      <p:pic>
        <p:nvPicPr>
          <p:cNvPr id="234" name="Google Shape;234;p36"/>
          <p:cNvPicPr preferRelativeResize="0"/>
          <p:nvPr/>
        </p:nvPicPr>
        <p:blipFill>
          <a:blip r:embed="rId4">
            <a:alphaModFix/>
          </a:blip>
          <a:stretch>
            <a:fillRect/>
          </a:stretch>
        </p:blipFill>
        <p:spPr>
          <a:xfrm>
            <a:off x="4675025" y="1879550"/>
            <a:ext cx="3791201" cy="2239200"/>
          </a:xfrm>
          <a:prstGeom prst="rect">
            <a:avLst/>
          </a:prstGeom>
          <a:noFill/>
          <a:ln>
            <a:noFill/>
          </a:ln>
        </p:spPr>
      </p:pic>
      <p:sp>
        <p:nvSpPr>
          <p:cNvPr id="235" name="Google Shape;235;p36"/>
          <p:cNvSpPr txBox="1"/>
          <p:nvPr/>
        </p:nvSpPr>
        <p:spPr>
          <a:xfrm>
            <a:off x="4675025" y="4757200"/>
            <a:ext cx="4011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Topics that can span across multiple domains have more exponential Jaccard Similarity relationships</a:t>
            </a:r>
            <a:endParaRPr/>
          </a:p>
        </p:txBody>
      </p:sp>
      <p:sp>
        <p:nvSpPr>
          <p:cNvPr id="236" name="Google Shape;236;p36"/>
          <p:cNvSpPr txBox="1"/>
          <p:nvPr/>
        </p:nvSpPr>
        <p:spPr>
          <a:xfrm>
            <a:off x="501575" y="4743250"/>
            <a:ext cx="3886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Topics that are specific to certain domains have linear Jaccard Similarity relationships </a:t>
            </a:r>
            <a:endParaRPr/>
          </a:p>
        </p:txBody>
      </p:sp>
      <p:sp>
        <p:nvSpPr>
          <p:cNvPr id="237" name="Google Shape;237;p36"/>
          <p:cNvSpPr txBox="1"/>
          <p:nvPr/>
        </p:nvSpPr>
        <p:spPr>
          <a:xfrm>
            <a:off x="5522275" y="6200100"/>
            <a:ext cx="32796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rPr>
              <a:t>From 890 Written Preliminary</a:t>
            </a:r>
            <a:endParaRPr sz="1800">
              <a:solidFill>
                <a:srgbClr val="0000FF"/>
              </a:solidFill>
            </a:endParaRPr>
          </a:p>
        </p:txBody>
      </p:sp>
      <p:sp>
        <p:nvSpPr>
          <p:cNvPr id="238" name="Google Shape;238;p36"/>
          <p:cNvSpPr txBox="1"/>
          <p:nvPr/>
        </p:nvSpPr>
        <p:spPr>
          <a:xfrm>
            <a:off x="6226700" y="4021325"/>
            <a:ext cx="1126500" cy="1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Document ID</a:t>
            </a:r>
            <a:endParaRPr sz="1000">
              <a:solidFill>
                <a:schemeClr val="dk1"/>
              </a:solidFill>
            </a:endParaRPr>
          </a:p>
        </p:txBody>
      </p:sp>
      <p:sp>
        <p:nvSpPr>
          <p:cNvPr id="239" name="Google Shape;239;p36"/>
          <p:cNvSpPr txBox="1"/>
          <p:nvPr/>
        </p:nvSpPr>
        <p:spPr>
          <a:xfrm>
            <a:off x="2033050" y="4031825"/>
            <a:ext cx="1126500" cy="1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Document ID</a:t>
            </a:r>
            <a:endParaRPr sz="1000">
              <a:solidFill>
                <a:schemeClr val="dk1"/>
              </a:solidFill>
            </a:endParaRPr>
          </a:p>
        </p:txBody>
      </p:sp>
      <p:sp>
        <p:nvSpPr>
          <p:cNvPr id="240" name="Google Shape;240;p36"/>
          <p:cNvSpPr txBox="1"/>
          <p:nvPr/>
        </p:nvSpPr>
        <p:spPr>
          <a:xfrm rot="-5400000">
            <a:off x="-147750" y="2825825"/>
            <a:ext cx="1206000" cy="2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Jaccard Similarity</a:t>
            </a:r>
            <a:endParaRPr sz="1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0"/>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Manual Literature Review </a:t>
            </a:r>
            <a:endParaRPr/>
          </a:p>
          <a:p>
            <a:pPr indent="0" lvl="0" marL="0" rtl="0" algn="ctr">
              <a:spcBef>
                <a:spcPts val="0"/>
              </a:spcBef>
              <a:spcAft>
                <a:spcPts val="0"/>
              </a:spcAft>
              <a:buNone/>
            </a:pPr>
            <a:r>
              <a:rPr lang="en"/>
              <a:t>Common Challenges</a:t>
            </a:r>
            <a:endParaRPr/>
          </a:p>
        </p:txBody>
      </p:sp>
      <p:sp>
        <p:nvSpPr>
          <p:cNvPr id="58" name="Google Shape;58;p10"/>
          <p:cNvSpPr txBox="1"/>
          <p:nvPr>
            <p:ph idx="1" type="body"/>
          </p:nvPr>
        </p:nvSpPr>
        <p:spPr>
          <a:xfrm>
            <a:off x="457200" y="1828800"/>
            <a:ext cx="8229600" cy="4297200"/>
          </a:xfrm>
          <a:prstGeom prst="rect">
            <a:avLst/>
          </a:prstGeom>
        </p:spPr>
        <p:txBody>
          <a:bodyPr anchorCtr="0" anchor="t" bIns="91425" lIns="91425" spcFirstLastPara="1" rIns="91425" wrap="square" tIns="91425">
            <a:noAutofit/>
          </a:bodyPr>
          <a:lstStyle/>
          <a:p>
            <a:pPr indent="-342900" lvl="0" marL="457200" rtl="0" algn="l">
              <a:spcBef>
                <a:spcPts val="480"/>
              </a:spcBef>
              <a:spcAft>
                <a:spcPts val="0"/>
              </a:spcAft>
              <a:buSzPts val="1800"/>
              <a:buChar char="•"/>
            </a:pPr>
            <a:r>
              <a:rPr b="1" lang="en" sz="1800"/>
              <a:t>Time Consuming</a:t>
            </a:r>
            <a:r>
              <a:rPr b="1" lang="en" sz="1800"/>
              <a:t>:</a:t>
            </a:r>
            <a:r>
              <a:rPr lang="en" sz="1800"/>
              <a:t> </a:t>
            </a:r>
            <a:r>
              <a:rPr lang="en" sz="1800"/>
              <a:t>May have to read through thousands of abstracts </a:t>
            </a:r>
            <a:endParaRPr sz="1800"/>
          </a:p>
          <a:p>
            <a:pPr indent="-342900" lvl="0" marL="457200" rtl="0" algn="l">
              <a:spcBef>
                <a:spcPts val="1000"/>
              </a:spcBef>
              <a:spcAft>
                <a:spcPts val="0"/>
              </a:spcAft>
              <a:buSzPts val="1800"/>
              <a:buChar char="•"/>
            </a:pPr>
            <a:r>
              <a:rPr b="1" lang="en" sz="1800"/>
              <a:t>Scan Limited</a:t>
            </a:r>
            <a:r>
              <a:rPr b="1" lang="en" sz="1800"/>
              <a:t>: </a:t>
            </a:r>
            <a:r>
              <a:rPr lang="en" sz="1800"/>
              <a:t>Manually identify relevant papers from titles, authors or keywords</a:t>
            </a:r>
            <a:endParaRPr sz="1800"/>
          </a:p>
          <a:p>
            <a:pPr indent="-342900" lvl="0" marL="457200" rtl="0" algn="l">
              <a:spcBef>
                <a:spcPts val="1000"/>
              </a:spcBef>
              <a:spcAft>
                <a:spcPts val="0"/>
              </a:spcAft>
              <a:buSzPts val="1800"/>
              <a:buChar char="•"/>
            </a:pPr>
            <a:r>
              <a:rPr lang="en" sz="1800"/>
              <a:t>Existing tools like Google Scholar can </a:t>
            </a:r>
            <a:r>
              <a:rPr b="1" lang="en" sz="1800"/>
              <a:t>hide relevant areas from newer authors</a:t>
            </a:r>
            <a:r>
              <a:rPr lang="en" sz="1800"/>
              <a:t> while showing more cited works that are not relevant</a:t>
            </a:r>
            <a:endParaRPr sz="1800"/>
          </a:p>
          <a:p>
            <a:pPr indent="-342900" lvl="0" marL="457200" rtl="0" algn="l">
              <a:spcBef>
                <a:spcPts val="1000"/>
              </a:spcBef>
              <a:spcAft>
                <a:spcPts val="0"/>
              </a:spcAft>
              <a:buSzPts val="1800"/>
              <a:buChar char="•"/>
            </a:pPr>
            <a:r>
              <a:rPr lang="en" sz="1800"/>
              <a:t>ConnectedPapers.com try to overcome this but are still </a:t>
            </a:r>
            <a:r>
              <a:rPr b="1" lang="en" sz="1800"/>
              <a:t>limited to citation graphs</a:t>
            </a:r>
            <a:endParaRPr b="1" sz="1800"/>
          </a:p>
          <a:p>
            <a:pPr indent="-342900" lvl="0" marL="457200" rtl="0" algn="l">
              <a:spcBef>
                <a:spcPts val="1000"/>
              </a:spcBef>
              <a:spcAft>
                <a:spcPts val="0"/>
              </a:spcAft>
              <a:buSzPts val="1800"/>
              <a:buChar char="•"/>
            </a:pPr>
            <a:r>
              <a:rPr b="1" lang="en" sz="1800"/>
              <a:t>Keywords on same research can change overtime</a:t>
            </a:r>
            <a:r>
              <a:rPr lang="en" sz="1800"/>
              <a:t>, limiting search to specific time periods (i.e. transformers -&gt; pre-trained language models)</a:t>
            </a:r>
            <a:endParaRPr sz="1800"/>
          </a:p>
          <a:p>
            <a:pPr indent="-342900" lvl="0" marL="457200" rtl="0" algn="l">
              <a:spcBef>
                <a:spcPts val="1000"/>
              </a:spcBef>
              <a:spcAft>
                <a:spcPts val="0"/>
              </a:spcAft>
              <a:buSzPts val="1800"/>
              <a:buChar char="•"/>
            </a:pPr>
            <a:r>
              <a:rPr b="1" lang="en" sz="1800"/>
              <a:t>No quantitative measure</a:t>
            </a:r>
            <a:r>
              <a:rPr lang="en" sz="1800"/>
              <a:t> literature review accuracy</a:t>
            </a:r>
            <a:endParaRPr sz="1800"/>
          </a:p>
          <a:p>
            <a:pPr indent="0" lvl="0" marL="0" rtl="0" algn="l">
              <a:spcBef>
                <a:spcPts val="100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7"/>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Topic Modelling</a:t>
            </a:r>
            <a:endParaRPr/>
          </a:p>
        </p:txBody>
      </p:sp>
      <p:sp>
        <p:nvSpPr>
          <p:cNvPr id="246" name="Google Shape;246;p37"/>
          <p:cNvSpPr txBox="1"/>
          <p:nvPr>
            <p:ph idx="1" type="body"/>
          </p:nvPr>
        </p:nvSpPr>
        <p:spPr>
          <a:xfrm>
            <a:off x="457200" y="1828800"/>
            <a:ext cx="8229600" cy="42972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t>Extracting common themes or topics</a:t>
            </a:r>
            <a:endParaRPr/>
          </a:p>
          <a:p>
            <a:pPr indent="0" lvl="0" marL="0" rtl="0" algn="l">
              <a:spcBef>
                <a:spcPts val="480"/>
              </a:spcBef>
              <a:spcAft>
                <a:spcPts val="0"/>
              </a:spcAft>
              <a:buNone/>
            </a:pPr>
            <a:r>
              <a:t/>
            </a:r>
            <a:endParaRPr/>
          </a:p>
          <a:p>
            <a:pPr indent="-381000" lvl="0" marL="457200" rtl="0" algn="l">
              <a:spcBef>
                <a:spcPts val="480"/>
              </a:spcBef>
              <a:spcAft>
                <a:spcPts val="0"/>
              </a:spcAft>
              <a:buSzPts val="2400"/>
              <a:buChar char="●"/>
            </a:pPr>
            <a:r>
              <a:rPr lang="en"/>
              <a:t>Probabilistic Topic Modelling</a:t>
            </a:r>
            <a:r>
              <a:rPr lang="en"/>
              <a:t>: </a:t>
            </a:r>
            <a:endParaRPr/>
          </a:p>
          <a:p>
            <a:pPr indent="-381000" lvl="1" marL="914400" rtl="0" algn="l">
              <a:spcBef>
                <a:spcPts val="1000"/>
              </a:spcBef>
              <a:spcAft>
                <a:spcPts val="0"/>
              </a:spcAft>
              <a:buSzPts val="2400"/>
              <a:buChar char="○"/>
            </a:pPr>
            <a:r>
              <a:rPr lang="en"/>
              <a:t>Latent Dirichlet Allocation (</a:t>
            </a:r>
            <a:r>
              <a:rPr lang="en"/>
              <a:t>LDA)</a:t>
            </a:r>
            <a:endParaRPr/>
          </a:p>
          <a:p>
            <a:pPr indent="-381000" lvl="1" marL="914400" rtl="0" algn="l">
              <a:spcBef>
                <a:spcPts val="0"/>
              </a:spcBef>
              <a:spcAft>
                <a:spcPts val="0"/>
              </a:spcAft>
              <a:buSzPts val="2400"/>
              <a:buChar char="○"/>
            </a:pPr>
            <a:r>
              <a:rPr lang="en"/>
              <a:t>Latent Semantic Analysis (LSA)</a:t>
            </a:r>
            <a:endParaRPr/>
          </a:p>
          <a:p>
            <a:pPr indent="-381000" lvl="0" marL="457200" rtl="0" algn="l">
              <a:spcBef>
                <a:spcPts val="480"/>
              </a:spcBef>
              <a:spcAft>
                <a:spcPts val="0"/>
              </a:spcAft>
              <a:buSzPts val="2400"/>
              <a:buChar char="●"/>
            </a:pPr>
            <a:r>
              <a:rPr lang="en"/>
              <a:t>c-TF-IDF + LLM embeddings</a:t>
            </a:r>
            <a:r>
              <a:rPr lang="en"/>
              <a:t>: </a:t>
            </a:r>
            <a:r>
              <a:rPr lang="en"/>
              <a:t>BERTopic</a:t>
            </a:r>
            <a:endParaRPr/>
          </a:p>
          <a:p>
            <a:pPr indent="-381000" lvl="0" marL="457200" rtl="0" algn="l">
              <a:spcBef>
                <a:spcPts val="1000"/>
              </a:spcBef>
              <a:spcAft>
                <a:spcPts val="0"/>
              </a:spcAft>
              <a:buSzPts val="2400"/>
              <a:buChar char="●"/>
            </a:pPr>
            <a:r>
              <a:rPr lang="en"/>
              <a:t>Zero-shot LLM prompting</a:t>
            </a:r>
            <a:endParaRPr/>
          </a:p>
          <a:p>
            <a:pPr indent="0" lvl="0" marL="0" rtl="0" algn="l">
              <a:spcBef>
                <a:spcPts val="100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Latent Dirichlet Allocation</a:t>
            </a:r>
            <a:endParaRPr/>
          </a:p>
        </p:txBody>
      </p:sp>
      <p:sp>
        <p:nvSpPr>
          <p:cNvPr id="252" name="Google Shape;252;p38"/>
          <p:cNvSpPr txBox="1"/>
          <p:nvPr>
            <p:ph idx="1" type="body"/>
          </p:nvPr>
        </p:nvSpPr>
        <p:spPr>
          <a:xfrm>
            <a:off x="457200" y="1816025"/>
            <a:ext cx="8229600" cy="43101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Applied as an unsupervised topic modelling approach</a:t>
            </a:r>
            <a:endParaRPr/>
          </a:p>
          <a:p>
            <a:pPr indent="-381000" lvl="0" marL="457200" rtl="0" algn="l">
              <a:spcBef>
                <a:spcPts val="1000"/>
              </a:spcBef>
              <a:spcAft>
                <a:spcPts val="0"/>
              </a:spcAft>
              <a:buSzPts val="2400"/>
              <a:buChar char="●"/>
            </a:pPr>
            <a:r>
              <a:rPr lang="en"/>
              <a:t>Generative probabilistic model that discovers latent topics within a collection of documents</a:t>
            </a:r>
            <a:endParaRPr/>
          </a:p>
          <a:p>
            <a:pPr indent="-381000" lvl="0" marL="457200" rtl="0" algn="l">
              <a:spcBef>
                <a:spcPts val="1000"/>
              </a:spcBef>
              <a:spcAft>
                <a:spcPts val="0"/>
              </a:spcAft>
              <a:buSzPts val="2400"/>
              <a:buChar char="●"/>
            </a:pPr>
            <a:r>
              <a:rPr lang="en"/>
              <a:t>Each document is represented as a mixture of topics</a:t>
            </a:r>
            <a:endParaRPr/>
          </a:p>
          <a:p>
            <a:pPr indent="-381000" lvl="0" marL="457200" rtl="0" algn="l">
              <a:spcBef>
                <a:spcPts val="1000"/>
              </a:spcBef>
              <a:spcAft>
                <a:spcPts val="0"/>
              </a:spcAft>
              <a:buSzPts val="2400"/>
              <a:buChar char="●"/>
            </a:pPr>
            <a:r>
              <a:rPr lang="en"/>
              <a:t>Probabilistic topic models typically perform well with more well-structured data sets (e.g. repetitive news articles) </a:t>
            </a:r>
            <a:endParaRPr/>
          </a:p>
          <a:p>
            <a:pPr indent="-381000" lvl="0" marL="457200" rtl="0" algn="l">
              <a:spcBef>
                <a:spcPts val="1000"/>
              </a:spcBef>
              <a:spcAft>
                <a:spcPts val="1000"/>
              </a:spcAft>
              <a:buSzPts val="2400"/>
              <a:buChar char="●"/>
            </a:pPr>
            <a:r>
              <a:rPr lang="en"/>
              <a:t>Potential Limitation:  May not be suitable for shorter documents as variance inference is limited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Sentence Extraction with OCCAMS</a:t>
            </a:r>
            <a:endParaRPr/>
          </a:p>
        </p:txBody>
      </p:sp>
      <p:sp>
        <p:nvSpPr>
          <p:cNvPr id="258" name="Google Shape;258;p39"/>
          <p:cNvSpPr txBox="1"/>
          <p:nvPr>
            <p:ph idx="1" type="body"/>
          </p:nvPr>
        </p:nvSpPr>
        <p:spPr>
          <a:xfrm>
            <a:off x="457200" y="1816025"/>
            <a:ext cx="8229600" cy="43101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Optimal Combinatorial Covering Algorithm for Multi-document Summarization (OCCAMS) uses </a:t>
            </a:r>
            <a:r>
              <a:rPr b="1" lang="en"/>
              <a:t>LSA</a:t>
            </a:r>
            <a:r>
              <a:rPr lang="en"/>
              <a:t> with  </a:t>
            </a:r>
            <a:r>
              <a:rPr i="1" lang="en"/>
              <a:t>greedy heuristics</a:t>
            </a:r>
            <a:r>
              <a:rPr lang="en"/>
              <a:t> for </a:t>
            </a:r>
            <a:r>
              <a:rPr i="1" lang="en"/>
              <a:t>budgeted maximal coverage (BMC)</a:t>
            </a:r>
            <a:r>
              <a:rPr lang="en"/>
              <a:t> and a </a:t>
            </a:r>
            <a:r>
              <a:rPr i="1" lang="en"/>
              <a:t>dynamic programming-based polynomial time approximation scheme (FP-TAS)</a:t>
            </a:r>
            <a:r>
              <a:rPr lang="en"/>
              <a:t> to </a:t>
            </a:r>
            <a:r>
              <a:rPr b="1" lang="en"/>
              <a:t>select most critical sentences/ ngrams</a:t>
            </a:r>
            <a:r>
              <a:rPr lang="en"/>
              <a:t> </a:t>
            </a:r>
            <a:endParaRPr/>
          </a:p>
          <a:p>
            <a:pPr indent="-381000" lvl="0" marL="457200" rtl="0" algn="l">
              <a:spcBef>
                <a:spcPts val="1000"/>
              </a:spcBef>
              <a:spcAft>
                <a:spcPts val="0"/>
              </a:spcAft>
              <a:buSzPts val="2400"/>
              <a:buChar char="●"/>
            </a:pPr>
            <a:r>
              <a:rPr lang="en"/>
              <a:t>The optimization goal is to maximize the combined weights of the terms covered and minimize redundancy</a:t>
            </a:r>
            <a:endParaRPr/>
          </a:p>
          <a:p>
            <a:pPr indent="0" lvl="0" marL="45720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480"/>
              </a:spcBef>
              <a:spcAft>
                <a:spcPts val="0"/>
              </a:spcAft>
              <a:buClr>
                <a:schemeClr val="dk1"/>
              </a:buClr>
              <a:buSzPts val="1100"/>
              <a:buFont typeface="Arial"/>
              <a:buNone/>
            </a:pPr>
            <a:r>
              <a:t/>
            </a:r>
            <a:endParaRPr/>
          </a:p>
          <a:p>
            <a:pPr indent="0" lvl="0" marL="0" rtl="0" algn="l">
              <a:spcBef>
                <a:spcPts val="48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BERTopic Topic Modelling for Clusters</a:t>
            </a:r>
            <a:endParaRPr/>
          </a:p>
        </p:txBody>
      </p:sp>
      <p:sp>
        <p:nvSpPr>
          <p:cNvPr id="264" name="Google Shape;264;p40"/>
          <p:cNvSpPr txBox="1"/>
          <p:nvPr>
            <p:ph idx="1" type="body"/>
          </p:nvPr>
        </p:nvSpPr>
        <p:spPr>
          <a:xfrm>
            <a:off x="457200" y="1816025"/>
            <a:ext cx="8229600" cy="4310100"/>
          </a:xfrm>
          <a:prstGeom prst="rect">
            <a:avLst/>
          </a:prstGeom>
        </p:spPr>
        <p:txBody>
          <a:bodyPr anchorCtr="0" anchor="t" bIns="91425" lIns="91425" spcFirstLastPara="1" rIns="91425" wrap="square" tIns="91425">
            <a:noAutofit/>
          </a:bodyPr>
          <a:lstStyle/>
          <a:p>
            <a:pPr indent="0" lvl="0" marL="457200" rtl="0" algn="l">
              <a:spcBef>
                <a:spcPts val="480"/>
              </a:spcBef>
              <a:spcAft>
                <a:spcPts val="0"/>
              </a:spcAft>
              <a:buNone/>
            </a:pPr>
            <a:r>
              <a:rPr lang="en"/>
              <a:t>BERTopic is a topic modeling algorithm that uses LLM word embeddings (BERT) and TF-IDF to form clusters</a:t>
            </a:r>
            <a:endParaRPr/>
          </a:p>
          <a:p>
            <a:pPr indent="-368300" lvl="1" marL="914400" rtl="0" algn="l">
              <a:spcBef>
                <a:spcPts val="1000"/>
              </a:spcBef>
              <a:spcAft>
                <a:spcPts val="0"/>
              </a:spcAft>
              <a:buSzPts val="2200"/>
              <a:buChar char="○"/>
            </a:pPr>
            <a:r>
              <a:rPr lang="en" sz="2200"/>
              <a:t>UMAP is applied for dimension reduction and HDBSCAN is used for clustering </a:t>
            </a:r>
            <a:endParaRPr sz="2200"/>
          </a:p>
          <a:p>
            <a:pPr indent="-381000" lvl="1" marL="914400" rtl="0" algn="l">
              <a:spcBef>
                <a:spcPts val="1000"/>
              </a:spcBef>
              <a:spcAft>
                <a:spcPts val="0"/>
              </a:spcAft>
              <a:buSzPts val="2400"/>
              <a:buChar char="○"/>
            </a:pPr>
            <a:r>
              <a:rPr lang="en" sz="2200"/>
              <a:t>Original text is transformed into a c-TF-IDF matrix representing an entire cluster as one document </a:t>
            </a:r>
            <a:endParaRPr sz="2200"/>
          </a:p>
          <a:p>
            <a:pPr indent="-381000" lvl="1" marL="914400" rtl="0" algn="l">
              <a:spcBef>
                <a:spcPts val="1000"/>
              </a:spcBef>
              <a:spcAft>
                <a:spcPts val="0"/>
              </a:spcAft>
              <a:buSzPts val="2400"/>
              <a:buChar char="○"/>
            </a:pPr>
            <a:r>
              <a:rPr lang="en" sz="2200"/>
              <a:t>The highest-scoring keywords are then used to define “topics”</a:t>
            </a:r>
            <a:endParaRPr/>
          </a:p>
          <a:p>
            <a:pPr indent="0" lvl="0" marL="0" rtl="0" algn="l">
              <a:spcBef>
                <a:spcPts val="100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LLM Reasoning Models</a:t>
            </a:r>
            <a:endParaRPr/>
          </a:p>
        </p:txBody>
      </p:sp>
      <p:sp>
        <p:nvSpPr>
          <p:cNvPr id="270" name="Google Shape;270;p41"/>
          <p:cNvSpPr txBox="1"/>
          <p:nvPr>
            <p:ph idx="1" type="body"/>
          </p:nvPr>
        </p:nvSpPr>
        <p:spPr>
          <a:xfrm>
            <a:off x="457200" y="1828800"/>
            <a:ext cx="8229600" cy="42972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t>Reasoning models automate Chain of Thought (COT) with intermediate decisions, using structured tree based approaches and the following:</a:t>
            </a:r>
            <a:endParaRPr/>
          </a:p>
          <a:p>
            <a:pPr indent="-381000" lvl="0" marL="457200" rtl="0" algn="l">
              <a:spcBef>
                <a:spcPts val="1000"/>
              </a:spcBef>
              <a:spcAft>
                <a:spcPts val="0"/>
              </a:spcAft>
              <a:buSzPts val="2400"/>
              <a:buChar char="●"/>
            </a:pPr>
            <a:r>
              <a:rPr lang="en"/>
              <a:t>Reinforcement Learning Human Feedback (RLHF)</a:t>
            </a:r>
            <a:endParaRPr/>
          </a:p>
          <a:p>
            <a:pPr indent="-381000" lvl="0" marL="457200" rtl="0" algn="l">
              <a:spcBef>
                <a:spcPts val="1000"/>
              </a:spcBef>
              <a:spcAft>
                <a:spcPts val="0"/>
              </a:spcAft>
              <a:buSzPts val="2400"/>
              <a:buChar char="●"/>
            </a:pPr>
            <a:r>
              <a:rPr lang="en"/>
              <a:t>Reinforcement Learning Artificial Intelligence Feedback (RLAIF)</a:t>
            </a:r>
            <a:endParaRPr/>
          </a:p>
          <a:p>
            <a:pPr indent="-381000" lvl="0" marL="457200" rtl="0" algn="l">
              <a:spcBef>
                <a:spcPts val="1000"/>
              </a:spcBef>
              <a:spcAft>
                <a:spcPts val="1000"/>
              </a:spcAft>
              <a:buSzPts val="2400"/>
              <a:buChar char="●"/>
            </a:pPr>
            <a:r>
              <a:rPr lang="en"/>
              <a:t>Backtracking (specific to Grok-3)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Grok-3</a:t>
            </a:r>
            <a:endParaRPr/>
          </a:p>
        </p:txBody>
      </p:sp>
      <p:sp>
        <p:nvSpPr>
          <p:cNvPr id="276" name="Google Shape;276;p42"/>
          <p:cNvSpPr txBox="1"/>
          <p:nvPr>
            <p:ph idx="1" type="body"/>
          </p:nvPr>
        </p:nvSpPr>
        <p:spPr>
          <a:xfrm>
            <a:off x="457200" y="1816025"/>
            <a:ext cx="8229600" cy="43101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Specifically developed for scientific research</a:t>
            </a:r>
            <a:endParaRPr/>
          </a:p>
          <a:p>
            <a:pPr indent="-381000" lvl="0" marL="457200" rtl="0" algn="l">
              <a:spcBef>
                <a:spcPts val="1000"/>
              </a:spcBef>
              <a:spcAft>
                <a:spcPts val="0"/>
              </a:spcAft>
              <a:buSzPts val="2400"/>
              <a:buChar char="●"/>
            </a:pPr>
            <a:r>
              <a:rPr lang="en"/>
              <a:t>Modes we will cover</a:t>
            </a:r>
            <a:r>
              <a:rPr lang="en"/>
              <a:t>: </a:t>
            </a:r>
            <a:r>
              <a:rPr lang="en"/>
              <a:t>Think and DeepSearch</a:t>
            </a:r>
            <a:endParaRPr/>
          </a:p>
          <a:p>
            <a:pPr indent="-381000" lvl="0" marL="457200" rtl="0" algn="l">
              <a:spcBef>
                <a:spcPts val="1000"/>
              </a:spcBef>
              <a:spcAft>
                <a:spcPts val="0"/>
              </a:spcAft>
              <a:buSzPts val="2400"/>
              <a:buChar char="●"/>
            </a:pPr>
            <a:r>
              <a:rPr lang="en"/>
              <a:t>A</a:t>
            </a:r>
            <a:r>
              <a:rPr lang="en"/>
              <a:t>chieved some of the highest reasoning benchmarks: </a:t>
            </a:r>
            <a:endParaRPr/>
          </a:p>
          <a:p>
            <a:pPr indent="-355600" lvl="1" marL="914400" rtl="0" algn="l">
              <a:spcBef>
                <a:spcPts val="1000"/>
              </a:spcBef>
              <a:spcAft>
                <a:spcPts val="0"/>
              </a:spcAft>
              <a:buSzPts val="2000"/>
              <a:buChar char="○"/>
            </a:pPr>
            <a:r>
              <a:rPr lang="en" sz="2000"/>
              <a:t>93.3% on the AIME 2025 mathematical reasoning test, surpassing GPT-4o (79%)</a:t>
            </a:r>
            <a:endParaRPr sz="2000"/>
          </a:p>
          <a:p>
            <a:pPr indent="-355600" lvl="1" marL="914400" rtl="0" algn="l">
              <a:spcBef>
                <a:spcPts val="1000"/>
              </a:spcBef>
              <a:spcAft>
                <a:spcPts val="0"/>
              </a:spcAft>
              <a:buSzPts val="2000"/>
              <a:buChar char="○"/>
            </a:pPr>
            <a:r>
              <a:rPr lang="en" sz="2000"/>
              <a:t>84.6% onGPQA (graduate-level scientific problem-solving); </a:t>
            </a:r>
            <a:endParaRPr sz="2000"/>
          </a:p>
          <a:p>
            <a:pPr indent="-355600" lvl="1" marL="914400" rtl="0" algn="l">
              <a:spcBef>
                <a:spcPts val="1000"/>
              </a:spcBef>
              <a:spcAft>
                <a:spcPts val="0"/>
              </a:spcAft>
              <a:buSzPts val="2000"/>
              <a:buChar char="○"/>
            </a:pPr>
            <a:r>
              <a:rPr lang="en" sz="2000"/>
              <a:t>84.6% on LiveCodeBench;</a:t>
            </a:r>
            <a:endParaRPr sz="2000"/>
          </a:p>
          <a:p>
            <a:pPr indent="-355600" lvl="1" marL="914400" rtl="0" algn="l">
              <a:spcBef>
                <a:spcPts val="1000"/>
              </a:spcBef>
              <a:spcAft>
                <a:spcPts val="0"/>
              </a:spcAft>
              <a:buSzPts val="2000"/>
              <a:buChar char="○"/>
            </a:pPr>
            <a:r>
              <a:rPr lang="en" sz="2000"/>
              <a:t>79.4% on Chatbot Arena</a:t>
            </a:r>
            <a:endParaRPr sz="2000"/>
          </a:p>
          <a:p>
            <a:pPr indent="-355600" lvl="1" marL="914400" rtl="0" algn="l">
              <a:spcBef>
                <a:spcPts val="1000"/>
              </a:spcBef>
              <a:spcAft>
                <a:spcPts val="0"/>
              </a:spcAft>
              <a:buSzPts val="2000"/>
              <a:buChar char="○"/>
            </a:pPr>
            <a:r>
              <a:rPr lang="en" sz="2000"/>
              <a:t>Grok-3 was also the first model to surpass a 1400 ELO score, a rating system widely used in competitive games like chess.</a:t>
            </a:r>
            <a:endParaRPr sz="2000"/>
          </a:p>
          <a:p>
            <a:pPr indent="0" lvl="0" marL="0" rtl="0" algn="ctr">
              <a:spcBef>
                <a:spcPts val="1000"/>
              </a:spcBef>
              <a:spcAft>
                <a:spcPts val="1000"/>
              </a:spcAft>
              <a:buNone/>
            </a:pPr>
            <a:r>
              <a:rPr lang="en" sz="1000"/>
              <a:t>https://x.ai/news/grok-3</a:t>
            </a:r>
            <a:endParaRPr sz="1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3"/>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Grok-3 Limitations</a:t>
            </a:r>
            <a:endParaRPr/>
          </a:p>
        </p:txBody>
      </p:sp>
      <p:sp>
        <p:nvSpPr>
          <p:cNvPr id="282" name="Google Shape;282;p43"/>
          <p:cNvSpPr txBox="1"/>
          <p:nvPr>
            <p:ph idx="1" type="body"/>
          </p:nvPr>
        </p:nvSpPr>
        <p:spPr>
          <a:xfrm>
            <a:off x="457200" y="1816025"/>
            <a:ext cx="8229600" cy="43101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No published research, making evaluation and designing prompts more challenging</a:t>
            </a:r>
            <a:endParaRPr/>
          </a:p>
          <a:p>
            <a:pPr indent="-381000" lvl="0" marL="457200" rtl="0" algn="l">
              <a:spcBef>
                <a:spcPts val="1000"/>
              </a:spcBef>
              <a:spcAft>
                <a:spcPts val="0"/>
              </a:spcAft>
              <a:buSzPts val="2400"/>
              <a:buChar char="●"/>
            </a:pPr>
            <a:r>
              <a:rPr lang="en"/>
              <a:t>Proprietary, not publicly documented training data</a:t>
            </a:r>
            <a:endParaRPr/>
          </a:p>
          <a:p>
            <a:pPr indent="-381000" lvl="0" marL="457200" rtl="0" algn="l">
              <a:spcBef>
                <a:spcPts val="1000"/>
              </a:spcBef>
              <a:spcAft>
                <a:spcPts val="0"/>
              </a:spcAft>
              <a:buSzPts val="2400"/>
              <a:buChar char="●"/>
            </a:pPr>
            <a:r>
              <a:rPr lang="en"/>
              <a:t>Part of search uses X (previously Twitter) data so may not always be true</a:t>
            </a:r>
            <a:endParaRPr/>
          </a:p>
          <a:p>
            <a:pPr indent="-381000" lvl="0" marL="457200" rtl="0" algn="l">
              <a:spcBef>
                <a:spcPts val="1000"/>
              </a:spcBef>
              <a:spcAft>
                <a:spcPts val="0"/>
              </a:spcAft>
              <a:buSzPts val="2400"/>
              <a:buChar char="●"/>
            </a:pPr>
            <a:r>
              <a:rPr lang="en"/>
              <a:t>Several different features and modes but documentation is not widely available, limiting usage potential</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Despite these limitations,Grok-3’s reasoning ability can be advantageous</a:t>
            </a:r>
            <a:r>
              <a:rPr lang="en"/>
              <a:t> in deriving scientific topic relationships</a:t>
            </a:r>
            <a:endParaRPr/>
          </a:p>
          <a:p>
            <a:pPr indent="0" lvl="0" marL="0" rtl="0" algn="l">
              <a:spcBef>
                <a:spcPts val="100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4"/>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Research Proposal</a:t>
            </a:r>
            <a:endParaRPr/>
          </a:p>
        </p:txBody>
      </p:sp>
      <p:sp>
        <p:nvSpPr>
          <p:cNvPr id="288" name="Google Shape;288;p44"/>
          <p:cNvSpPr txBox="1"/>
          <p:nvPr>
            <p:ph idx="1" type="body"/>
          </p:nvPr>
        </p:nvSpPr>
        <p:spPr>
          <a:xfrm>
            <a:off x="457200" y="1816025"/>
            <a:ext cx="8229600" cy="43101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High Level Overview</a:t>
            </a:r>
            <a:endParaRPr/>
          </a:p>
          <a:p>
            <a:pPr indent="-381000" lvl="0" marL="457200" rtl="0" algn="l">
              <a:spcBef>
                <a:spcPts val="1000"/>
              </a:spcBef>
              <a:spcAft>
                <a:spcPts val="0"/>
              </a:spcAft>
              <a:buSzPts val="2400"/>
              <a:buChar char="●"/>
            </a:pPr>
            <a:r>
              <a:rPr lang="en"/>
              <a:t>Clustering</a:t>
            </a:r>
            <a:endParaRPr/>
          </a:p>
          <a:p>
            <a:pPr indent="-381000" lvl="0" marL="457200" rtl="0" algn="l">
              <a:spcBef>
                <a:spcPts val="1000"/>
              </a:spcBef>
              <a:spcAft>
                <a:spcPts val="0"/>
              </a:spcAft>
              <a:buSzPts val="2400"/>
              <a:buChar char="●"/>
            </a:pPr>
            <a:r>
              <a:rPr lang="en"/>
              <a:t>Jaccard Undersampling for Global Clusters</a:t>
            </a:r>
            <a:endParaRPr/>
          </a:p>
          <a:p>
            <a:pPr indent="-381000" lvl="0" marL="457200" rtl="0" algn="l">
              <a:spcBef>
                <a:spcPts val="1000"/>
              </a:spcBef>
              <a:spcAft>
                <a:spcPts val="0"/>
              </a:spcAft>
              <a:buSzPts val="2400"/>
              <a:buChar char="●"/>
            </a:pPr>
            <a:r>
              <a:rPr lang="en"/>
              <a:t>Topic Modelling Clusters</a:t>
            </a:r>
            <a:endParaRPr/>
          </a:p>
          <a:p>
            <a:pPr indent="-381000" lvl="0" marL="457200" rtl="0" algn="l">
              <a:spcBef>
                <a:spcPts val="1000"/>
              </a:spcBef>
              <a:spcAft>
                <a:spcPts val="0"/>
              </a:spcAft>
              <a:buSzPts val="2400"/>
              <a:buChar char="●"/>
            </a:pPr>
            <a:r>
              <a:rPr lang="en"/>
              <a:t>Topic Modelling Single User Abstracts</a:t>
            </a:r>
            <a:endParaRPr/>
          </a:p>
          <a:p>
            <a:pPr indent="-381000" lvl="0" marL="457200" rtl="0" algn="l">
              <a:spcBef>
                <a:spcPts val="1000"/>
              </a:spcBef>
              <a:spcAft>
                <a:spcPts val="1000"/>
              </a:spcAft>
              <a:buSzPts val="2400"/>
              <a:buChar char="●"/>
            </a:pPr>
            <a:r>
              <a:rPr lang="en"/>
              <a:t>Personalization - Specialized Prompting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5"/>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High Level Overview</a:t>
            </a:r>
            <a:endParaRPr/>
          </a:p>
        </p:txBody>
      </p:sp>
      <p:sp>
        <p:nvSpPr>
          <p:cNvPr id="294" name="Google Shape;294;p45"/>
          <p:cNvSpPr txBox="1"/>
          <p:nvPr>
            <p:ph idx="1" type="body"/>
          </p:nvPr>
        </p:nvSpPr>
        <p:spPr>
          <a:xfrm>
            <a:off x="457200" y="1816025"/>
            <a:ext cx="8229600" cy="43101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Automated Literature Scan </a:t>
            </a:r>
            <a:endParaRPr/>
          </a:p>
          <a:p>
            <a:pPr indent="-381000" lvl="1" marL="914400" rtl="0" algn="l">
              <a:spcBef>
                <a:spcPts val="1000"/>
              </a:spcBef>
              <a:spcAft>
                <a:spcPts val="0"/>
              </a:spcAft>
              <a:buSzPts val="2400"/>
              <a:buChar char="○"/>
            </a:pPr>
            <a:r>
              <a:rPr lang="en"/>
              <a:t>Procedures to effectively cluster published research articles</a:t>
            </a:r>
            <a:endParaRPr/>
          </a:p>
          <a:p>
            <a:pPr indent="-381000" lvl="1" marL="914400" rtl="0" algn="l">
              <a:spcBef>
                <a:spcPts val="1000"/>
              </a:spcBef>
              <a:spcAft>
                <a:spcPts val="0"/>
              </a:spcAft>
              <a:buSzPts val="2400"/>
              <a:buChar char="○"/>
            </a:pPr>
            <a:r>
              <a:rPr lang="en"/>
              <a:t>Provide valuable </a:t>
            </a:r>
            <a:r>
              <a:rPr lang="en"/>
              <a:t>key terms</a:t>
            </a:r>
            <a:r>
              <a:rPr lang="en"/>
              <a:t> representing a single topic</a:t>
            </a:r>
            <a:endParaRPr/>
          </a:p>
          <a:p>
            <a:pPr indent="-381000" lvl="0" marL="457200" rtl="0" algn="l">
              <a:spcBef>
                <a:spcPts val="1000"/>
              </a:spcBef>
              <a:spcAft>
                <a:spcPts val="0"/>
              </a:spcAft>
              <a:buSzPts val="2400"/>
              <a:buChar char="●"/>
            </a:pPr>
            <a:r>
              <a:rPr lang="en"/>
              <a:t>Topic Review Personalization </a:t>
            </a:r>
            <a:endParaRPr/>
          </a:p>
          <a:p>
            <a:pPr indent="-381000" lvl="1" marL="914400" rtl="0" algn="l">
              <a:spcBef>
                <a:spcPts val="1000"/>
              </a:spcBef>
              <a:spcAft>
                <a:spcPts val="0"/>
              </a:spcAft>
              <a:buSzPts val="2400"/>
              <a:buChar char="○"/>
            </a:pPr>
            <a:r>
              <a:rPr lang="en"/>
              <a:t>Analyzes user abstract with clustered documents</a:t>
            </a:r>
            <a:endParaRPr/>
          </a:p>
          <a:p>
            <a:pPr indent="-381000" lvl="1" marL="914400" rtl="0" algn="l">
              <a:spcBef>
                <a:spcPts val="1000"/>
              </a:spcBef>
              <a:spcAft>
                <a:spcPts val="1000"/>
              </a:spcAft>
              <a:buSzPts val="2400"/>
              <a:buChar char="○"/>
            </a:pPr>
            <a:r>
              <a:rPr lang="en"/>
              <a:t>Personalize LLM reasoned topic relations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6"/>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Automated Literature Scan</a:t>
            </a:r>
            <a:endParaRPr/>
          </a:p>
        </p:txBody>
      </p:sp>
      <p:pic>
        <p:nvPicPr>
          <p:cNvPr id="300" name="Google Shape;300;p46"/>
          <p:cNvPicPr preferRelativeResize="0"/>
          <p:nvPr/>
        </p:nvPicPr>
        <p:blipFill>
          <a:blip r:embed="rId3">
            <a:alphaModFix/>
          </a:blip>
          <a:stretch>
            <a:fillRect/>
          </a:stretch>
        </p:blipFill>
        <p:spPr>
          <a:xfrm>
            <a:off x="600976" y="2470900"/>
            <a:ext cx="4510275" cy="2537024"/>
          </a:xfrm>
          <a:prstGeom prst="rect">
            <a:avLst/>
          </a:prstGeom>
          <a:noFill/>
          <a:ln>
            <a:noFill/>
          </a:ln>
        </p:spPr>
      </p:pic>
      <p:sp>
        <p:nvSpPr>
          <p:cNvPr id="301" name="Google Shape;301;p46"/>
          <p:cNvSpPr txBox="1"/>
          <p:nvPr/>
        </p:nvSpPr>
        <p:spPr>
          <a:xfrm>
            <a:off x="5429350" y="2370050"/>
            <a:ext cx="3139800" cy="1277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sz="2400">
                <a:solidFill>
                  <a:schemeClr val="dk1"/>
                </a:solidFill>
              </a:rPr>
              <a:t>Step 1</a:t>
            </a:r>
            <a:r>
              <a:rPr lang="en" sz="2400">
                <a:solidFill>
                  <a:schemeClr val="dk1"/>
                </a:solidFill>
              </a:rPr>
              <a:t>: </a:t>
            </a:r>
            <a:r>
              <a:rPr lang="en" sz="2400">
                <a:solidFill>
                  <a:schemeClr val="dk1"/>
                </a:solidFill>
              </a:rPr>
              <a:t>Clustering + Dimension Reduction</a:t>
            </a:r>
            <a:endParaRPr sz="2400">
              <a:solidFill>
                <a:schemeClr val="dk1"/>
              </a:solidFill>
            </a:endParaRPr>
          </a:p>
          <a:p>
            <a:pPr indent="-381000" lvl="0" marL="457200" rtl="0" algn="l">
              <a:spcBef>
                <a:spcPts val="1000"/>
              </a:spcBef>
              <a:spcAft>
                <a:spcPts val="0"/>
              </a:spcAft>
              <a:buClr>
                <a:schemeClr val="dk1"/>
              </a:buClr>
              <a:buSzPts val="2400"/>
              <a:buChar char="●"/>
            </a:pPr>
            <a:r>
              <a:rPr lang="en" sz="2400">
                <a:solidFill>
                  <a:schemeClr val="dk1"/>
                </a:solidFill>
              </a:rPr>
              <a:t>Step 2</a:t>
            </a:r>
            <a:r>
              <a:rPr lang="en" sz="2400">
                <a:solidFill>
                  <a:schemeClr val="dk1"/>
                </a:solidFill>
              </a:rPr>
              <a:t>: </a:t>
            </a:r>
            <a:r>
              <a:rPr lang="en" sz="2400">
                <a:solidFill>
                  <a:schemeClr val="dk1"/>
                </a:solidFill>
              </a:rPr>
              <a:t>Jaccard Undersampling</a:t>
            </a:r>
            <a:endParaRPr sz="2400">
              <a:solidFill>
                <a:schemeClr val="dk1"/>
              </a:solidFill>
            </a:endParaRPr>
          </a:p>
          <a:p>
            <a:pPr indent="-381000" lvl="0" marL="457200" rtl="0" algn="l">
              <a:spcBef>
                <a:spcPts val="1000"/>
              </a:spcBef>
              <a:spcAft>
                <a:spcPts val="0"/>
              </a:spcAft>
              <a:buClr>
                <a:schemeClr val="dk1"/>
              </a:buClr>
              <a:buSzPts val="2400"/>
              <a:buChar char="●"/>
            </a:pPr>
            <a:r>
              <a:rPr lang="en" sz="2400">
                <a:solidFill>
                  <a:schemeClr val="dk1"/>
                </a:solidFill>
              </a:rPr>
              <a:t>Step 3</a:t>
            </a:r>
            <a:r>
              <a:rPr lang="en" sz="2400">
                <a:solidFill>
                  <a:schemeClr val="dk1"/>
                </a:solidFill>
              </a:rPr>
              <a:t>: </a:t>
            </a:r>
            <a:r>
              <a:rPr lang="en" sz="2400">
                <a:solidFill>
                  <a:schemeClr val="dk1"/>
                </a:solidFill>
              </a:rPr>
              <a:t>Topic Modelling</a:t>
            </a:r>
            <a:endParaRPr sz="2400">
              <a:solidFill>
                <a:schemeClr val="dk1"/>
              </a:solidFill>
            </a:endParaRPr>
          </a:p>
          <a:p>
            <a:pPr indent="0" lvl="0" marL="457200" rtl="0" algn="l">
              <a:spcBef>
                <a:spcPts val="1000"/>
              </a:spcBef>
              <a:spcAft>
                <a:spcPts val="1000"/>
              </a:spcAft>
              <a:buNone/>
            </a:pPr>
            <a:r>
              <a:t/>
            </a:r>
            <a:endParaRPr sz="2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1"/>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Limitations of Literature Diversity</a:t>
            </a:r>
            <a:endParaRPr/>
          </a:p>
        </p:txBody>
      </p:sp>
      <p:sp>
        <p:nvSpPr>
          <p:cNvPr id="64" name="Google Shape;64;p11"/>
          <p:cNvSpPr txBox="1"/>
          <p:nvPr>
            <p:ph idx="1" type="body"/>
          </p:nvPr>
        </p:nvSpPr>
        <p:spPr>
          <a:xfrm>
            <a:off x="457200" y="1828800"/>
            <a:ext cx="8229600" cy="42972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t>Current tools such as Google Scholar and </a:t>
            </a:r>
            <a:r>
              <a:rPr lang="en" u="sng">
                <a:solidFill>
                  <a:schemeClr val="hlink"/>
                </a:solidFill>
                <a:hlinkClick r:id="rId3"/>
              </a:rPr>
              <a:t>ConnectedPapers.com</a:t>
            </a:r>
            <a:r>
              <a:rPr lang="en"/>
              <a:t> can limit diversity by excluding:</a:t>
            </a:r>
            <a:endParaRPr/>
          </a:p>
          <a:p>
            <a:pPr indent="0" lvl="0" marL="0" rtl="0" algn="l">
              <a:spcBef>
                <a:spcPts val="480"/>
              </a:spcBef>
              <a:spcAft>
                <a:spcPts val="0"/>
              </a:spcAft>
              <a:buNone/>
            </a:pPr>
            <a:r>
              <a:t/>
            </a:r>
            <a:endParaRPr/>
          </a:p>
          <a:p>
            <a:pPr indent="-381000" lvl="0" marL="457200" rtl="0" algn="l">
              <a:spcBef>
                <a:spcPts val="480"/>
              </a:spcBef>
              <a:spcAft>
                <a:spcPts val="0"/>
              </a:spcAft>
              <a:buSzPts val="2400"/>
              <a:buChar char="•"/>
            </a:pPr>
            <a:r>
              <a:rPr lang="en"/>
              <a:t>Emerging topics (e.g., “Reasoning”, “Chain of Thought”)</a:t>
            </a:r>
            <a:endParaRPr/>
          </a:p>
          <a:p>
            <a:pPr indent="-381000" lvl="0" marL="457200" rtl="0" algn="l">
              <a:spcBef>
                <a:spcPts val="1000"/>
              </a:spcBef>
              <a:spcAft>
                <a:spcPts val="0"/>
              </a:spcAft>
              <a:buSzPts val="2400"/>
              <a:buChar char="•"/>
            </a:pPr>
            <a:r>
              <a:rPr lang="en"/>
              <a:t>Newer or less popular authors with relevant and solid research</a:t>
            </a:r>
            <a:endParaRPr/>
          </a:p>
          <a:p>
            <a:pPr indent="-381000" lvl="0" marL="457200" rtl="0" algn="l">
              <a:spcBef>
                <a:spcPts val="1000"/>
              </a:spcBef>
              <a:spcAft>
                <a:spcPts val="0"/>
              </a:spcAft>
              <a:buSzPts val="2400"/>
              <a:buChar char="•"/>
            </a:pPr>
            <a:r>
              <a:rPr lang="en"/>
              <a:t>Less mainstream topics that have similar solutions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48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7"/>
          <p:cNvSpPr/>
          <p:nvPr/>
        </p:nvSpPr>
        <p:spPr>
          <a:xfrm>
            <a:off x="319375" y="2050675"/>
            <a:ext cx="3126300" cy="15297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 name="Google Shape;307;p47"/>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Topic Review Personalization</a:t>
            </a:r>
            <a:endParaRPr/>
          </a:p>
        </p:txBody>
      </p:sp>
      <p:pic>
        <p:nvPicPr>
          <p:cNvPr id="308" name="Google Shape;308;p47"/>
          <p:cNvPicPr preferRelativeResize="0"/>
          <p:nvPr/>
        </p:nvPicPr>
        <p:blipFill rotWithShape="1">
          <a:blip r:embed="rId3">
            <a:alphaModFix/>
          </a:blip>
          <a:srcRect b="58183" l="0" r="0" t="2978"/>
          <a:stretch/>
        </p:blipFill>
        <p:spPr>
          <a:xfrm>
            <a:off x="381000" y="2101100"/>
            <a:ext cx="2937800" cy="1277475"/>
          </a:xfrm>
          <a:prstGeom prst="rect">
            <a:avLst/>
          </a:prstGeom>
          <a:noFill/>
          <a:ln>
            <a:noFill/>
          </a:ln>
        </p:spPr>
      </p:pic>
      <p:grpSp>
        <p:nvGrpSpPr>
          <p:cNvPr id="309" name="Google Shape;309;p47"/>
          <p:cNvGrpSpPr/>
          <p:nvPr/>
        </p:nvGrpSpPr>
        <p:grpSpPr>
          <a:xfrm>
            <a:off x="639000" y="4549600"/>
            <a:ext cx="2806675" cy="1311000"/>
            <a:chOff x="437025" y="4168600"/>
            <a:chExt cx="2806675" cy="1311000"/>
          </a:xfrm>
        </p:grpSpPr>
        <p:sp>
          <p:nvSpPr>
            <p:cNvPr id="310" name="Google Shape;310;p47"/>
            <p:cNvSpPr/>
            <p:nvPr/>
          </p:nvSpPr>
          <p:spPr>
            <a:xfrm>
              <a:off x="437025" y="4202200"/>
              <a:ext cx="2521200" cy="12774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1" name="Google Shape;311;p47"/>
            <p:cNvSpPr txBox="1"/>
            <p:nvPr/>
          </p:nvSpPr>
          <p:spPr>
            <a:xfrm>
              <a:off x="456100" y="4168600"/>
              <a:ext cx="27876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Cluster </a:t>
              </a:r>
              <a:r>
                <a:rPr lang="en" sz="1800">
                  <a:solidFill>
                    <a:schemeClr val="lt2"/>
                  </a:solidFill>
                </a:rPr>
                <a:t>key terms: </a:t>
              </a:r>
              <a:r>
                <a:rPr lang="en" sz="1800">
                  <a:solidFill>
                    <a:schemeClr val="lt2"/>
                  </a:solidFill>
                </a:rPr>
                <a:t>“collaborative”, “LLM”, “long-tail”, “marketing”, “customer”</a:t>
              </a:r>
              <a:endParaRPr sz="1800">
                <a:solidFill>
                  <a:schemeClr val="lt2"/>
                </a:solidFill>
              </a:endParaRPr>
            </a:p>
            <a:p>
              <a:pPr indent="0" lvl="0" marL="0" rtl="0" algn="l">
                <a:spcBef>
                  <a:spcPts val="0"/>
                </a:spcBef>
                <a:spcAft>
                  <a:spcPts val="0"/>
                </a:spcAft>
                <a:buNone/>
              </a:pPr>
              <a:r>
                <a:t/>
              </a:r>
              <a:endParaRPr sz="2400">
                <a:solidFill>
                  <a:schemeClr val="dk1"/>
                </a:solidFill>
              </a:endParaRPr>
            </a:p>
          </p:txBody>
        </p:sp>
      </p:grpSp>
      <p:pic>
        <p:nvPicPr>
          <p:cNvPr id="312" name="Google Shape;312;p47"/>
          <p:cNvPicPr preferRelativeResize="0"/>
          <p:nvPr/>
        </p:nvPicPr>
        <p:blipFill>
          <a:blip r:embed="rId4">
            <a:alphaModFix/>
          </a:blip>
          <a:stretch>
            <a:fillRect/>
          </a:stretch>
        </p:blipFill>
        <p:spPr>
          <a:xfrm>
            <a:off x="6091175" y="1853537"/>
            <a:ext cx="2402900" cy="1771575"/>
          </a:xfrm>
          <a:prstGeom prst="rect">
            <a:avLst/>
          </a:prstGeom>
          <a:noFill/>
          <a:ln>
            <a:noFill/>
          </a:ln>
        </p:spPr>
      </p:pic>
      <p:pic>
        <p:nvPicPr>
          <p:cNvPr id="313" name="Google Shape;313;p47"/>
          <p:cNvPicPr preferRelativeResize="0"/>
          <p:nvPr/>
        </p:nvPicPr>
        <p:blipFill>
          <a:blip r:embed="rId5">
            <a:alphaModFix/>
          </a:blip>
          <a:stretch>
            <a:fillRect/>
          </a:stretch>
        </p:blipFill>
        <p:spPr>
          <a:xfrm>
            <a:off x="5127676" y="4201653"/>
            <a:ext cx="3366390" cy="2006900"/>
          </a:xfrm>
          <a:prstGeom prst="rect">
            <a:avLst/>
          </a:prstGeom>
          <a:noFill/>
          <a:ln>
            <a:noFill/>
          </a:ln>
        </p:spPr>
      </p:pic>
      <p:cxnSp>
        <p:nvCxnSpPr>
          <p:cNvPr id="314" name="Google Shape;314;p47"/>
          <p:cNvCxnSpPr>
            <a:stCxn id="308" idx="3"/>
            <a:endCxn id="312" idx="1"/>
          </p:cNvCxnSpPr>
          <p:nvPr/>
        </p:nvCxnSpPr>
        <p:spPr>
          <a:xfrm flipH="1" rot="10800000">
            <a:off x="3318800" y="2739237"/>
            <a:ext cx="2772300" cy="600"/>
          </a:xfrm>
          <a:prstGeom prst="straightConnector1">
            <a:avLst/>
          </a:prstGeom>
          <a:noFill/>
          <a:ln cap="flat" cmpd="sng" w="9525">
            <a:solidFill>
              <a:schemeClr val="dk2"/>
            </a:solidFill>
            <a:prstDash val="solid"/>
            <a:round/>
            <a:headEnd len="med" w="med" type="none"/>
            <a:tailEnd len="med" w="med" type="none"/>
          </a:ln>
        </p:spPr>
      </p:cxnSp>
      <p:pic>
        <p:nvPicPr>
          <p:cNvPr id="315" name="Google Shape;315;p47"/>
          <p:cNvPicPr preferRelativeResize="0"/>
          <p:nvPr/>
        </p:nvPicPr>
        <p:blipFill rotWithShape="1">
          <a:blip r:embed="rId6">
            <a:alphaModFix/>
          </a:blip>
          <a:srcRect b="38528" l="9113" r="9080" t="38218"/>
          <a:stretch/>
        </p:blipFill>
        <p:spPr>
          <a:xfrm>
            <a:off x="3688575" y="2608463"/>
            <a:ext cx="2185151" cy="414126"/>
          </a:xfrm>
          <a:prstGeom prst="rect">
            <a:avLst/>
          </a:prstGeom>
          <a:noFill/>
          <a:ln>
            <a:noFill/>
          </a:ln>
        </p:spPr>
      </p:pic>
      <p:sp>
        <p:nvSpPr>
          <p:cNvPr id="316" name="Google Shape;316;p47"/>
          <p:cNvSpPr/>
          <p:nvPr/>
        </p:nvSpPr>
        <p:spPr>
          <a:xfrm rot="8100405">
            <a:off x="3088488" y="3720320"/>
            <a:ext cx="1801637" cy="339411"/>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7" name="Google Shape;317;p47"/>
          <p:cNvSpPr/>
          <p:nvPr/>
        </p:nvSpPr>
        <p:spPr>
          <a:xfrm>
            <a:off x="3260900" y="5221275"/>
            <a:ext cx="1652400" cy="2415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 name="Google Shape;318;p47"/>
          <p:cNvSpPr txBox="1"/>
          <p:nvPr/>
        </p:nvSpPr>
        <p:spPr>
          <a:xfrm>
            <a:off x="319375" y="1549625"/>
            <a:ext cx="12684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Step 4</a:t>
            </a:r>
            <a:endParaRPr sz="1800">
              <a:solidFill>
                <a:schemeClr val="dk1"/>
              </a:solidFill>
            </a:endParaRPr>
          </a:p>
        </p:txBody>
      </p:sp>
      <p:sp>
        <p:nvSpPr>
          <p:cNvPr id="319" name="Google Shape;319;p47"/>
          <p:cNvSpPr txBox="1"/>
          <p:nvPr/>
        </p:nvSpPr>
        <p:spPr>
          <a:xfrm>
            <a:off x="5127675" y="368252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Step 5</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8"/>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Scalable, Multi-Stage Automated Approach</a:t>
            </a:r>
            <a:endParaRPr/>
          </a:p>
        </p:txBody>
      </p:sp>
      <p:sp>
        <p:nvSpPr>
          <p:cNvPr id="325" name="Google Shape;325;p48"/>
          <p:cNvSpPr txBox="1"/>
          <p:nvPr>
            <p:ph idx="1" type="body"/>
          </p:nvPr>
        </p:nvSpPr>
        <p:spPr>
          <a:xfrm>
            <a:off x="457200" y="3477175"/>
            <a:ext cx="8229600" cy="23442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Steps 1 - Steps 3</a:t>
            </a:r>
            <a:r>
              <a:rPr lang="en"/>
              <a:t>: </a:t>
            </a:r>
            <a:r>
              <a:rPr lang="en"/>
              <a:t>High Level Literature Scan</a:t>
            </a:r>
            <a:endParaRPr/>
          </a:p>
          <a:p>
            <a:pPr indent="0" lvl="0" marL="0" rtl="0" algn="l">
              <a:spcBef>
                <a:spcPts val="1000"/>
              </a:spcBef>
              <a:spcAft>
                <a:spcPts val="0"/>
              </a:spcAft>
              <a:buNone/>
            </a:pPr>
            <a:r>
              <a:rPr lang="en"/>
              <a:t>Automate literature review process by forming single topic clusters</a:t>
            </a:r>
            <a:endParaRPr/>
          </a:p>
          <a:p>
            <a:pPr indent="-381000" lvl="0" marL="457200" rtl="0" algn="l">
              <a:spcBef>
                <a:spcPts val="1000"/>
              </a:spcBef>
              <a:spcAft>
                <a:spcPts val="0"/>
              </a:spcAft>
              <a:buSzPts val="2400"/>
              <a:buChar char="●"/>
            </a:pPr>
            <a:r>
              <a:rPr lang="en"/>
              <a:t>Steps 4 - Steps 5</a:t>
            </a:r>
            <a:r>
              <a:rPr lang="en"/>
              <a:t>: </a:t>
            </a:r>
            <a:r>
              <a:rPr lang="en"/>
              <a:t>Personalization</a:t>
            </a:r>
            <a:endParaRPr/>
          </a:p>
          <a:p>
            <a:pPr indent="0" lvl="0" marL="0" rtl="0" algn="l">
              <a:spcBef>
                <a:spcPts val="1000"/>
              </a:spcBef>
              <a:spcAft>
                <a:spcPts val="0"/>
              </a:spcAft>
              <a:buNone/>
            </a:pPr>
            <a:r>
              <a:rPr lang="en"/>
              <a:t>Given a user abstract, perform topic comparisons across keywords of most semantically related clusters</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p:txBody>
      </p:sp>
      <p:grpSp>
        <p:nvGrpSpPr>
          <p:cNvPr id="326" name="Google Shape;326;p48"/>
          <p:cNvGrpSpPr/>
          <p:nvPr/>
        </p:nvGrpSpPr>
        <p:grpSpPr>
          <a:xfrm>
            <a:off x="709325" y="2086525"/>
            <a:ext cx="7747650" cy="1190100"/>
            <a:chOff x="252125" y="1781725"/>
            <a:chExt cx="7747650" cy="1190100"/>
          </a:xfrm>
        </p:grpSpPr>
        <p:sp>
          <p:nvSpPr>
            <p:cNvPr id="327" name="Google Shape;327;p48"/>
            <p:cNvSpPr/>
            <p:nvPr/>
          </p:nvSpPr>
          <p:spPr>
            <a:xfrm>
              <a:off x="252125" y="1781725"/>
              <a:ext cx="4824300" cy="11901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8" name="Google Shape;328;p48"/>
            <p:cNvSpPr/>
            <p:nvPr/>
          </p:nvSpPr>
          <p:spPr>
            <a:xfrm>
              <a:off x="537875" y="2033875"/>
              <a:ext cx="1327800" cy="6219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Step 1</a:t>
              </a:r>
              <a:endParaRPr b="1" sz="1800"/>
            </a:p>
          </p:txBody>
        </p:sp>
        <p:sp>
          <p:nvSpPr>
            <p:cNvPr id="329" name="Google Shape;329;p48"/>
            <p:cNvSpPr/>
            <p:nvPr/>
          </p:nvSpPr>
          <p:spPr>
            <a:xfrm>
              <a:off x="2128000" y="2059650"/>
              <a:ext cx="1327800" cy="6219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Step 2</a:t>
              </a:r>
              <a:endParaRPr b="1" sz="1800"/>
            </a:p>
          </p:txBody>
        </p:sp>
        <p:sp>
          <p:nvSpPr>
            <p:cNvPr id="330" name="Google Shape;330;p48"/>
            <p:cNvSpPr/>
            <p:nvPr/>
          </p:nvSpPr>
          <p:spPr>
            <a:xfrm>
              <a:off x="3623975" y="2059650"/>
              <a:ext cx="1327800" cy="6219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Step 3</a:t>
              </a:r>
              <a:endParaRPr b="1" sz="1800"/>
            </a:p>
          </p:txBody>
        </p:sp>
        <p:sp>
          <p:nvSpPr>
            <p:cNvPr id="331" name="Google Shape;331;p48"/>
            <p:cNvSpPr/>
            <p:nvPr/>
          </p:nvSpPr>
          <p:spPr>
            <a:xfrm>
              <a:off x="5147975" y="2059650"/>
              <a:ext cx="1327800" cy="6219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Step 4</a:t>
              </a:r>
              <a:endParaRPr b="1" sz="1800"/>
            </a:p>
          </p:txBody>
        </p:sp>
        <p:sp>
          <p:nvSpPr>
            <p:cNvPr id="332" name="Google Shape;332;p48"/>
            <p:cNvSpPr/>
            <p:nvPr/>
          </p:nvSpPr>
          <p:spPr>
            <a:xfrm>
              <a:off x="6671975" y="2059650"/>
              <a:ext cx="1327800" cy="6219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Step 5</a:t>
              </a:r>
              <a:endParaRPr b="1" sz="1800"/>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9"/>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Clustering Published Research</a:t>
            </a:r>
            <a:endParaRPr/>
          </a:p>
        </p:txBody>
      </p:sp>
      <p:sp>
        <p:nvSpPr>
          <p:cNvPr id="338" name="Google Shape;338;p49"/>
          <p:cNvSpPr txBox="1"/>
          <p:nvPr>
            <p:ph idx="1" type="body"/>
          </p:nvPr>
        </p:nvSpPr>
        <p:spPr>
          <a:xfrm>
            <a:off x="457200" y="1816025"/>
            <a:ext cx="6787500" cy="43101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Text to Vector: Sentence Embedding Model</a:t>
            </a:r>
            <a:endParaRPr/>
          </a:p>
          <a:p>
            <a:pPr indent="-381000" lvl="0" marL="457200" rtl="0" algn="l">
              <a:spcBef>
                <a:spcPts val="1000"/>
              </a:spcBef>
              <a:spcAft>
                <a:spcPts val="0"/>
              </a:spcAft>
              <a:buSzPts val="2400"/>
              <a:buChar char="●"/>
            </a:pPr>
            <a:r>
              <a:rPr lang="en"/>
              <a:t>Selecting Clustering Algorithm</a:t>
            </a:r>
            <a:endParaRPr/>
          </a:p>
          <a:p>
            <a:pPr indent="-381000" lvl="0" marL="457200" rtl="0" algn="l">
              <a:spcBef>
                <a:spcPts val="1000"/>
              </a:spcBef>
              <a:spcAft>
                <a:spcPts val="0"/>
              </a:spcAft>
              <a:buSzPts val="2400"/>
              <a:buChar char="●"/>
            </a:pPr>
            <a:r>
              <a:rPr lang="en"/>
              <a:t>Clustering with Dimension Reduction</a:t>
            </a:r>
            <a:endParaRPr/>
          </a:p>
          <a:p>
            <a:pPr indent="-381000" lvl="1" marL="914400" rtl="0" algn="l">
              <a:spcBef>
                <a:spcPts val="1000"/>
              </a:spcBef>
              <a:spcAft>
                <a:spcPts val="0"/>
              </a:spcAft>
              <a:buSzPts val="2400"/>
              <a:buChar char="○"/>
            </a:pPr>
            <a:r>
              <a:rPr lang="en"/>
              <a:t>PCA and UMAP</a:t>
            </a:r>
            <a:endParaRPr/>
          </a:p>
          <a:p>
            <a:pPr indent="-381000" lvl="0" marL="457200" rtl="0" algn="l">
              <a:spcBef>
                <a:spcPts val="1000"/>
              </a:spcBef>
              <a:spcAft>
                <a:spcPts val="0"/>
              </a:spcAft>
              <a:buSzPts val="2400"/>
              <a:buChar char="●"/>
            </a:pPr>
            <a:r>
              <a:rPr lang="en"/>
              <a:t>Global Clusters and Jaccard Undersampling</a:t>
            </a:r>
            <a:endParaRPr/>
          </a:p>
          <a:p>
            <a:pPr indent="0" lvl="0" marL="0" rtl="0" algn="l">
              <a:spcBef>
                <a:spcPts val="1000"/>
              </a:spcBef>
              <a:spcAft>
                <a:spcPts val="0"/>
              </a:spcAft>
              <a:buNone/>
            </a:pPr>
            <a:r>
              <a:t/>
            </a:r>
            <a:endParaRPr/>
          </a:p>
        </p:txBody>
      </p:sp>
      <p:pic>
        <p:nvPicPr>
          <p:cNvPr id="339" name="Google Shape;339;p49"/>
          <p:cNvPicPr preferRelativeResize="0"/>
          <p:nvPr/>
        </p:nvPicPr>
        <p:blipFill>
          <a:blip r:embed="rId3">
            <a:alphaModFix/>
          </a:blip>
          <a:stretch>
            <a:fillRect/>
          </a:stretch>
        </p:blipFill>
        <p:spPr>
          <a:xfrm>
            <a:off x="3555869" y="4476719"/>
            <a:ext cx="2281275" cy="20565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0"/>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Selecting Clustering Algorithm</a:t>
            </a:r>
            <a:endParaRPr/>
          </a:p>
        </p:txBody>
      </p:sp>
      <p:sp>
        <p:nvSpPr>
          <p:cNvPr id="345" name="Google Shape;345;p50"/>
          <p:cNvSpPr txBox="1"/>
          <p:nvPr>
            <p:ph idx="1" type="body"/>
          </p:nvPr>
        </p:nvSpPr>
        <p:spPr>
          <a:xfrm>
            <a:off x="457200" y="1816025"/>
            <a:ext cx="8229600" cy="43101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t>In evaluating K-Means, DBSCAN, and HDBSCAN, appropriate algorithm is selected based on the following:</a:t>
            </a:r>
            <a:endParaRPr/>
          </a:p>
          <a:p>
            <a:pPr indent="0" lvl="0" marL="0" rtl="0" algn="l">
              <a:spcBef>
                <a:spcPts val="480"/>
              </a:spcBef>
              <a:spcAft>
                <a:spcPts val="0"/>
              </a:spcAft>
              <a:buNone/>
            </a:pPr>
            <a:r>
              <a:t/>
            </a:r>
            <a:endParaRPr/>
          </a:p>
          <a:p>
            <a:pPr indent="-381000" lvl="0" marL="457200" rtl="0" algn="l">
              <a:spcBef>
                <a:spcPts val="480"/>
              </a:spcBef>
              <a:spcAft>
                <a:spcPts val="0"/>
              </a:spcAft>
              <a:buSzPts val="2400"/>
              <a:buChar char="●"/>
            </a:pPr>
            <a:r>
              <a:rPr lang="en"/>
              <a:t>Outlier sensitive</a:t>
            </a:r>
            <a:endParaRPr/>
          </a:p>
          <a:p>
            <a:pPr indent="-381000" lvl="0" marL="457200" rtl="0" algn="l">
              <a:spcBef>
                <a:spcPts val="1000"/>
              </a:spcBef>
              <a:spcAft>
                <a:spcPts val="0"/>
              </a:spcAft>
              <a:buSzPts val="2400"/>
              <a:buChar char="●"/>
            </a:pPr>
            <a:r>
              <a:rPr lang="en"/>
              <a:t>Optimize eliminating noisy dimensions with selected dimension reduction application</a:t>
            </a:r>
            <a:endParaRPr/>
          </a:p>
          <a:p>
            <a:pPr indent="-381000" lvl="0" marL="457200" rtl="0" algn="l">
              <a:spcBef>
                <a:spcPts val="1000"/>
              </a:spcBef>
              <a:spcAft>
                <a:spcPts val="0"/>
              </a:spcAft>
              <a:buSzPts val="2400"/>
              <a:buChar char="●"/>
            </a:pPr>
            <a:r>
              <a:rPr lang="en"/>
              <a:t>Account for data variance</a:t>
            </a:r>
            <a:endParaRPr/>
          </a:p>
          <a:p>
            <a:pPr indent="-381000" lvl="0" marL="457200" rtl="0" algn="l">
              <a:spcBef>
                <a:spcPts val="1000"/>
              </a:spcBef>
              <a:spcAft>
                <a:spcPts val="0"/>
              </a:spcAft>
              <a:buSzPts val="2400"/>
              <a:buChar char="●"/>
            </a:pPr>
            <a:r>
              <a:rPr lang="en"/>
              <a:t>Optimize for single topic clusters</a:t>
            </a:r>
            <a:endParaRPr/>
          </a:p>
          <a:p>
            <a:pPr indent="0" lvl="0" marL="0" rtl="0" algn="l">
              <a:spcBef>
                <a:spcPts val="1000"/>
              </a:spcBef>
              <a:spcAft>
                <a:spcPts val="0"/>
              </a:spcAft>
              <a:buNone/>
            </a:pPr>
            <a:r>
              <a:t/>
            </a:r>
            <a:endParaRPr/>
          </a:p>
          <a:p>
            <a:pPr indent="0" lvl="0" marL="0" rtl="0" algn="l">
              <a:spcBef>
                <a:spcPts val="48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1"/>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Clustering with Dimension Reduction</a:t>
            </a:r>
            <a:endParaRPr/>
          </a:p>
        </p:txBody>
      </p:sp>
      <p:sp>
        <p:nvSpPr>
          <p:cNvPr id="351" name="Google Shape;351;p51"/>
          <p:cNvSpPr txBox="1"/>
          <p:nvPr>
            <p:ph idx="1" type="body"/>
          </p:nvPr>
        </p:nvSpPr>
        <p:spPr>
          <a:xfrm>
            <a:off x="457200" y="1816025"/>
            <a:ext cx="8229600" cy="43101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b="1" lang="en"/>
              <a:t>Goal</a:t>
            </a:r>
            <a:endParaRPr/>
          </a:p>
          <a:p>
            <a:pPr indent="-381000" lvl="0" marL="457200" rtl="0" algn="l">
              <a:spcBef>
                <a:spcPts val="1000"/>
              </a:spcBef>
              <a:spcAft>
                <a:spcPts val="0"/>
              </a:spcAft>
              <a:buSzPts val="2400"/>
              <a:buChar char="●"/>
            </a:pPr>
            <a:r>
              <a:rPr lang="en"/>
              <a:t>Reduce data to the lowest dimension that prioritizes one key topic for each cluster</a:t>
            </a:r>
            <a:endParaRPr/>
          </a:p>
          <a:p>
            <a:pPr indent="-381000" lvl="0" marL="457200" rtl="0" algn="l">
              <a:spcBef>
                <a:spcPts val="1000"/>
              </a:spcBef>
              <a:spcAft>
                <a:spcPts val="0"/>
              </a:spcAft>
              <a:buSzPts val="2400"/>
              <a:buChar char="●"/>
            </a:pPr>
            <a:r>
              <a:rPr lang="en"/>
              <a:t>Retain the most critical information that effectively distinguishes cluster boundaries</a:t>
            </a:r>
            <a:endParaRPr/>
          </a:p>
          <a:p>
            <a:pPr indent="-381000" lvl="0" marL="457200" rtl="0" algn="l">
              <a:spcBef>
                <a:spcPts val="1000"/>
              </a:spcBef>
              <a:spcAft>
                <a:spcPts val="0"/>
              </a:spcAft>
              <a:buSzPts val="2400"/>
              <a:buChar char="●"/>
            </a:pPr>
            <a:r>
              <a:rPr lang="en"/>
              <a:t>Improve outlier precision</a:t>
            </a:r>
            <a:endParaRPr/>
          </a:p>
          <a:p>
            <a:pPr indent="0" lvl="0" marL="0" rtl="0" algn="l">
              <a:spcBef>
                <a:spcPts val="1000"/>
              </a:spcBef>
              <a:spcAft>
                <a:spcPts val="0"/>
              </a:spcAft>
              <a:buNone/>
            </a:pPr>
            <a:r>
              <a:t/>
            </a:r>
            <a:endParaRPr/>
          </a:p>
          <a:p>
            <a:pPr indent="0" lvl="0" marL="0" rtl="0" algn="l">
              <a:spcBef>
                <a:spcPts val="480"/>
              </a:spcBef>
              <a:spcAft>
                <a:spcPts val="0"/>
              </a:spcAft>
              <a:buClr>
                <a:schemeClr val="dk1"/>
              </a:buClr>
              <a:buSzPts val="1100"/>
              <a:buFont typeface="Arial"/>
              <a:buNone/>
            </a:pPr>
            <a:r>
              <a:t/>
            </a:r>
            <a:endParaRPr/>
          </a:p>
          <a:p>
            <a:pPr indent="0" lvl="0" marL="0" rtl="0" algn="l">
              <a:spcBef>
                <a:spcPts val="48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2"/>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Implementation: </a:t>
            </a:r>
            <a:r>
              <a:rPr lang="en"/>
              <a:t>Principal Component Analysis (PCA) </a:t>
            </a:r>
            <a:endParaRPr/>
          </a:p>
        </p:txBody>
      </p:sp>
      <p:sp>
        <p:nvSpPr>
          <p:cNvPr id="357" name="Google Shape;357;p52"/>
          <p:cNvSpPr txBox="1"/>
          <p:nvPr>
            <p:ph idx="1" type="body"/>
          </p:nvPr>
        </p:nvSpPr>
        <p:spPr>
          <a:xfrm>
            <a:off x="457200" y="1816025"/>
            <a:ext cx="8229600" cy="43101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t>PCA leverages eigenvector variance distinctions to separate the most meaningful patterns from noise and uninteresting correlations</a:t>
            </a:r>
            <a:endParaRPr/>
          </a:p>
          <a:p>
            <a:pPr indent="-381000" lvl="0" marL="457200" rtl="0" algn="l">
              <a:spcBef>
                <a:spcPts val="480"/>
              </a:spcBef>
              <a:spcAft>
                <a:spcPts val="0"/>
              </a:spcAft>
              <a:buSzPts val="2400"/>
              <a:buChar char="●"/>
            </a:pPr>
            <a:r>
              <a:rPr lang="en"/>
              <a:t>Few distinguishable dimensions could better contribute to single topic clusters  </a:t>
            </a:r>
            <a:endParaRPr/>
          </a:p>
          <a:p>
            <a:pPr indent="-381000" lvl="0" marL="457200" rtl="0" algn="l">
              <a:spcBef>
                <a:spcPts val="1000"/>
              </a:spcBef>
              <a:spcAft>
                <a:spcPts val="0"/>
              </a:spcAft>
              <a:buSzPts val="2400"/>
              <a:buChar char="●"/>
            </a:pPr>
            <a:r>
              <a:rPr b="1" lang="en"/>
              <a:t>Challenge:</a:t>
            </a:r>
            <a:r>
              <a:rPr lang="en"/>
              <a:t> Are there enough similarities amongst scientific topics for PCA to be effective?</a:t>
            </a:r>
            <a:endParaRPr/>
          </a:p>
          <a:p>
            <a:pPr indent="0" lvl="0" marL="0" rtl="0" algn="l">
              <a:spcBef>
                <a:spcPts val="100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Clr>
                <a:schemeClr val="dk1"/>
              </a:buClr>
              <a:buSzPts val="1100"/>
              <a:buFont typeface="Arial"/>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3"/>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Implementation: </a:t>
            </a:r>
            <a:r>
              <a:rPr lang="en"/>
              <a:t>Uniform Manifold Approximation and Projection (UMAP)</a:t>
            </a:r>
            <a:endParaRPr/>
          </a:p>
        </p:txBody>
      </p:sp>
      <p:sp>
        <p:nvSpPr>
          <p:cNvPr id="363" name="Google Shape;363;p53"/>
          <p:cNvSpPr txBox="1"/>
          <p:nvPr>
            <p:ph idx="1" type="body"/>
          </p:nvPr>
        </p:nvSpPr>
        <p:spPr>
          <a:xfrm>
            <a:off x="457200" y="1816025"/>
            <a:ext cx="8229600" cy="43101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M</a:t>
            </a:r>
            <a:r>
              <a:rPr lang="en"/>
              <a:t>anifold learning techniques that use curved structures with concave and convex boundaries</a:t>
            </a:r>
            <a:endParaRPr/>
          </a:p>
          <a:p>
            <a:pPr indent="-381000" lvl="0" marL="457200" rtl="0" algn="l">
              <a:spcBef>
                <a:spcPts val="1000"/>
              </a:spcBef>
              <a:spcAft>
                <a:spcPts val="0"/>
              </a:spcAft>
              <a:buSzPts val="2400"/>
              <a:buChar char="●"/>
            </a:pPr>
            <a:r>
              <a:rPr lang="en"/>
              <a:t>Reduces outliers by clustering data with non-linear structures  (</a:t>
            </a:r>
            <a:r>
              <a:rPr lang="en"/>
              <a:t>e.g.,</a:t>
            </a:r>
            <a:r>
              <a:rPr lang="en"/>
              <a:t> varying densities between differing authorship volume, popularity within growing subtopics)</a:t>
            </a:r>
            <a:endParaRPr/>
          </a:p>
          <a:p>
            <a:pPr indent="-381000" lvl="0" marL="457200" rtl="0" algn="l">
              <a:spcBef>
                <a:spcPts val="1000"/>
              </a:spcBef>
              <a:spcAft>
                <a:spcPts val="1000"/>
              </a:spcAft>
              <a:buSzPts val="2400"/>
              <a:buChar char="●"/>
            </a:pPr>
            <a:r>
              <a:rPr b="1" lang="en"/>
              <a:t>Challenge:</a:t>
            </a:r>
            <a:r>
              <a:rPr lang="en"/>
              <a:t> For global clustered documents, are they easily distinguishable from local clusters?  Can we still utilize them for </a:t>
            </a:r>
            <a:r>
              <a:rPr lang="en"/>
              <a:t>topic</a:t>
            </a:r>
            <a:r>
              <a:rPr lang="en"/>
              <a:t> matching?</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4"/>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Jaccard Undersampling for Global Clusters</a:t>
            </a:r>
            <a:endParaRPr/>
          </a:p>
        </p:txBody>
      </p:sp>
      <p:sp>
        <p:nvSpPr>
          <p:cNvPr id="369" name="Google Shape;369;p54"/>
          <p:cNvSpPr txBox="1"/>
          <p:nvPr>
            <p:ph idx="1" type="body"/>
          </p:nvPr>
        </p:nvSpPr>
        <p:spPr>
          <a:xfrm>
            <a:off x="457200" y="1968425"/>
            <a:ext cx="8229600" cy="38655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G</a:t>
            </a:r>
            <a:r>
              <a:rPr lang="en"/>
              <a:t>lobal clusters may represent topics that span multiple domains or have similar subgroups </a:t>
            </a:r>
            <a:endParaRPr/>
          </a:p>
          <a:p>
            <a:pPr indent="-381000" lvl="0" marL="457200" rtl="0" algn="l">
              <a:spcBef>
                <a:spcPts val="1000"/>
              </a:spcBef>
              <a:spcAft>
                <a:spcPts val="0"/>
              </a:spcAft>
              <a:buSzPts val="2400"/>
              <a:buChar char="●"/>
            </a:pPr>
            <a:r>
              <a:rPr lang="en"/>
              <a:t>Perform the same experiment to confirm that global topics have noticeable peaks in their maximum Jaccard similarity trends</a:t>
            </a:r>
            <a:endParaRPr/>
          </a:p>
          <a:p>
            <a:pPr indent="-381000" lvl="0" marL="457200" rtl="0" algn="l">
              <a:spcBef>
                <a:spcPts val="1000"/>
              </a:spcBef>
              <a:spcAft>
                <a:spcPts val="0"/>
              </a:spcAft>
              <a:buSzPts val="2400"/>
              <a:buChar char="●"/>
            </a:pPr>
            <a:r>
              <a:rPr lang="en"/>
              <a:t>If true, Jaccard undersampling can effectively separate smaller clusters within global clusters</a:t>
            </a:r>
            <a:endParaRPr/>
          </a:p>
          <a:p>
            <a:pPr indent="-381000" lvl="0" marL="457200" rtl="0" algn="l">
              <a:spcBef>
                <a:spcPts val="1000"/>
              </a:spcBef>
              <a:spcAft>
                <a:spcPts val="0"/>
              </a:spcAft>
              <a:buSzPts val="2400"/>
              <a:buChar char="●"/>
            </a:pPr>
            <a:r>
              <a:rPr lang="en"/>
              <a:t>Improve our ability to generate clusters with a single</a:t>
            </a:r>
            <a:endParaRPr/>
          </a:p>
          <a:p>
            <a:pPr indent="0" lvl="0" marL="457200" rtl="0" algn="l">
              <a:spcBef>
                <a:spcPts val="1000"/>
              </a:spcBef>
              <a:spcAft>
                <a:spcPts val="1000"/>
              </a:spcAft>
              <a:buNone/>
            </a:pPr>
            <a:r>
              <a:rPr lang="en"/>
              <a:t>dominant topic</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5"/>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Topic Modelling Single User Abstracts</a:t>
            </a:r>
            <a:endParaRPr/>
          </a:p>
          <a:p>
            <a:pPr indent="0" lvl="0" marL="0" rtl="0" algn="ctr">
              <a:spcBef>
                <a:spcPts val="0"/>
              </a:spcBef>
              <a:spcAft>
                <a:spcPts val="0"/>
              </a:spcAft>
              <a:buNone/>
            </a:pPr>
            <a:r>
              <a:t/>
            </a:r>
            <a:endParaRPr/>
          </a:p>
        </p:txBody>
      </p:sp>
      <p:sp>
        <p:nvSpPr>
          <p:cNvPr id="375" name="Google Shape;375;p55"/>
          <p:cNvSpPr txBox="1"/>
          <p:nvPr>
            <p:ph idx="1" type="body"/>
          </p:nvPr>
        </p:nvSpPr>
        <p:spPr>
          <a:xfrm>
            <a:off x="457200" y="1816025"/>
            <a:ext cx="8229600" cy="431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Topic modelling for a single abstract has additional challenges</a:t>
            </a:r>
            <a:endParaRPr/>
          </a:p>
          <a:p>
            <a:pPr indent="-381000" lvl="0" marL="457200" rtl="0" algn="l">
              <a:spcBef>
                <a:spcPts val="1000"/>
              </a:spcBef>
              <a:spcAft>
                <a:spcPts val="0"/>
              </a:spcAft>
              <a:buSzPts val="2400"/>
              <a:buChar char="•"/>
            </a:pPr>
            <a:r>
              <a:rPr lang="en"/>
              <a:t>Limited text frequency</a:t>
            </a:r>
            <a:endParaRPr/>
          </a:p>
          <a:p>
            <a:pPr indent="-381000" lvl="0" marL="457200" rtl="0" algn="l">
              <a:spcBef>
                <a:spcPts val="1000"/>
              </a:spcBef>
              <a:spcAft>
                <a:spcPts val="0"/>
              </a:spcAft>
              <a:buSzPts val="2400"/>
              <a:buChar char="•"/>
            </a:pPr>
            <a:r>
              <a:rPr lang="en"/>
              <a:t>Difficult to prioritize which terms are topic dependent</a:t>
            </a:r>
            <a:endParaRPr/>
          </a:p>
          <a:p>
            <a:pPr indent="-381000" lvl="0" marL="457200" rtl="0" algn="l">
              <a:spcBef>
                <a:spcPts val="1000"/>
              </a:spcBef>
              <a:spcAft>
                <a:spcPts val="0"/>
              </a:spcAft>
              <a:buSzPts val="2400"/>
              <a:buChar char="•"/>
            </a:pPr>
            <a:r>
              <a:rPr lang="en"/>
              <a:t>Lack of supporting background</a:t>
            </a:r>
            <a:endParaRPr/>
          </a:p>
          <a:p>
            <a:pPr indent="-381000" lvl="0" marL="457200" rtl="0" algn="l">
              <a:spcBef>
                <a:spcPts val="1000"/>
              </a:spcBef>
              <a:spcAft>
                <a:spcPts val="1000"/>
              </a:spcAft>
              <a:buSzPts val="2400"/>
              <a:buChar char="•"/>
            </a:pPr>
            <a:r>
              <a:rPr lang="en"/>
              <a:t>Isolated from related supporting documents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6"/>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Topic Modelling Single User Abstracts</a:t>
            </a:r>
            <a:endParaRPr/>
          </a:p>
        </p:txBody>
      </p:sp>
      <p:sp>
        <p:nvSpPr>
          <p:cNvPr id="381" name="Google Shape;381;p56"/>
          <p:cNvSpPr txBox="1"/>
          <p:nvPr>
            <p:ph idx="1" type="body"/>
          </p:nvPr>
        </p:nvSpPr>
        <p:spPr>
          <a:xfrm>
            <a:off x="457200" y="1816025"/>
            <a:ext cx="8229600" cy="43101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t>Identify significant ideas within a single user abstract</a:t>
            </a:r>
            <a:endParaRPr/>
          </a:p>
          <a:p>
            <a:pPr indent="0" lvl="0" marL="0" rtl="0" algn="l">
              <a:spcBef>
                <a:spcPts val="480"/>
              </a:spcBef>
              <a:spcAft>
                <a:spcPts val="0"/>
              </a:spcAft>
              <a:buNone/>
            </a:pPr>
            <a:r>
              <a:rPr lang="en"/>
              <a:t>(1)  Creating semantic embeddings</a:t>
            </a:r>
            <a:endParaRPr/>
          </a:p>
          <a:p>
            <a:pPr indent="0" lvl="0" marL="0" rtl="0" algn="l">
              <a:spcBef>
                <a:spcPts val="480"/>
              </a:spcBef>
              <a:spcAft>
                <a:spcPts val="0"/>
              </a:spcAft>
              <a:buNone/>
            </a:pPr>
            <a:r>
              <a:rPr lang="en"/>
              <a:t>	</a:t>
            </a:r>
            <a:r>
              <a:rPr i="1" lang="en" sz="2000"/>
              <a:t>Can mean-pooling capture effective semantic meaning for abstract topic? </a:t>
            </a:r>
            <a:r>
              <a:rPr lang="en"/>
              <a:t> </a:t>
            </a:r>
            <a:endParaRPr/>
          </a:p>
          <a:p>
            <a:pPr indent="0" lvl="0" marL="0" rtl="0" algn="l">
              <a:spcBef>
                <a:spcPts val="480"/>
              </a:spcBef>
              <a:spcAft>
                <a:spcPts val="0"/>
              </a:spcAft>
              <a:buNone/>
            </a:pPr>
            <a:r>
              <a:rPr lang="en"/>
              <a:t>(2)  Extracting critical sentences</a:t>
            </a:r>
            <a:endParaRPr/>
          </a:p>
          <a:p>
            <a:pPr indent="0" lvl="0" marL="0" rtl="0" algn="l">
              <a:spcBef>
                <a:spcPts val="480"/>
              </a:spcBef>
              <a:spcAft>
                <a:spcPts val="0"/>
              </a:spcAft>
              <a:buNone/>
            </a:pPr>
            <a:r>
              <a:rPr lang="en"/>
              <a:t>	</a:t>
            </a:r>
            <a:r>
              <a:rPr i="1" lang="en" sz="2000"/>
              <a:t>Do abstracts have enough context to warrant sentence prioritization?</a:t>
            </a:r>
            <a:endParaRPr i="1" sz="2000"/>
          </a:p>
          <a:p>
            <a:pPr indent="0" lvl="0" marL="0" rtl="0" algn="l">
              <a:spcBef>
                <a:spcPts val="480"/>
              </a:spcBef>
              <a:spcAft>
                <a:spcPts val="0"/>
              </a:spcAft>
              <a:buNone/>
            </a:pPr>
            <a:r>
              <a:rPr lang="en"/>
              <a:t>(3)  Performing abstractive topic modeling</a:t>
            </a:r>
            <a:endParaRPr/>
          </a:p>
          <a:p>
            <a:pPr indent="0" lvl="0" marL="0" rtl="0" algn="l">
              <a:spcBef>
                <a:spcPts val="480"/>
              </a:spcBef>
              <a:spcAft>
                <a:spcPts val="0"/>
              </a:spcAft>
              <a:buNone/>
            </a:pPr>
            <a:r>
              <a:rPr lang="en"/>
              <a:t>	</a:t>
            </a:r>
            <a:r>
              <a:rPr i="1" lang="en" sz="2000"/>
              <a:t>Can LLM prompted topic modelling perform consistently across </a:t>
            </a:r>
            <a:r>
              <a:rPr i="1" lang="en" sz="2000"/>
              <a:t>similar abstract topics?</a:t>
            </a:r>
            <a:endParaRPr i="1" sz="2000"/>
          </a:p>
          <a:p>
            <a:pPr indent="0" lvl="0" marL="0" rtl="0" algn="l">
              <a:spcBef>
                <a:spcPts val="480"/>
              </a:spcBef>
              <a:spcAft>
                <a:spcPts val="0"/>
              </a:spcAft>
              <a:buNone/>
            </a:pPr>
            <a:r>
              <a:t/>
            </a:r>
            <a:endParaRPr/>
          </a:p>
          <a:p>
            <a:pPr indent="0" lvl="0" marL="0" rtl="0" algn="l">
              <a:spcBef>
                <a:spcPts val="48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2"/>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Subjective Publication Readiness</a:t>
            </a:r>
            <a:endParaRPr/>
          </a:p>
        </p:txBody>
      </p:sp>
      <p:sp>
        <p:nvSpPr>
          <p:cNvPr id="70" name="Google Shape;70;p12"/>
          <p:cNvSpPr txBox="1"/>
          <p:nvPr>
            <p:ph idx="1" type="body"/>
          </p:nvPr>
        </p:nvSpPr>
        <p:spPr>
          <a:xfrm>
            <a:off x="457200" y="1822200"/>
            <a:ext cx="8229600" cy="31035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t>Standard criteria considered for Tier 1 publications:</a:t>
            </a:r>
            <a:endParaRPr/>
          </a:p>
          <a:p>
            <a:pPr indent="0" lvl="0" marL="0" rtl="0" algn="l">
              <a:spcBef>
                <a:spcPts val="480"/>
              </a:spcBef>
              <a:spcAft>
                <a:spcPts val="0"/>
              </a:spcAft>
              <a:buNone/>
            </a:pPr>
            <a:r>
              <a:t/>
            </a:r>
            <a:endParaRPr/>
          </a:p>
          <a:p>
            <a:pPr indent="-381000" lvl="0" marL="457200" rtl="0" algn="l">
              <a:spcBef>
                <a:spcPts val="480"/>
              </a:spcBef>
              <a:spcAft>
                <a:spcPts val="0"/>
              </a:spcAft>
              <a:buSzPts val="2400"/>
              <a:buChar char="•"/>
            </a:pPr>
            <a:r>
              <a:rPr lang="en"/>
              <a:t>Novelty</a:t>
            </a:r>
            <a:endParaRPr/>
          </a:p>
          <a:p>
            <a:pPr indent="-381000" lvl="0" marL="457200" rtl="0" algn="l">
              <a:spcBef>
                <a:spcPts val="0"/>
              </a:spcBef>
              <a:spcAft>
                <a:spcPts val="0"/>
              </a:spcAft>
              <a:buSzPts val="2400"/>
              <a:buChar char="•"/>
            </a:pPr>
            <a:r>
              <a:rPr lang="en"/>
              <a:t>Relevance</a:t>
            </a:r>
            <a:endParaRPr/>
          </a:p>
          <a:p>
            <a:pPr indent="-381000" lvl="0" marL="457200" rtl="0" algn="l">
              <a:spcBef>
                <a:spcPts val="0"/>
              </a:spcBef>
              <a:spcAft>
                <a:spcPts val="0"/>
              </a:spcAft>
              <a:buSzPts val="2400"/>
              <a:buChar char="•"/>
            </a:pPr>
            <a:r>
              <a:rPr lang="en"/>
              <a:t>Groundbreaking impact</a:t>
            </a:r>
            <a:endParaRPr/>
          </a:p>
          <a:p>
            <a:pPr indent="-381000" lvl="0" marL="457200" rtl="0" algn="l">
              <a:spcBef>
                <a:spcPts val="0"/>
              </a:spcBef>
              <a:spcAft>
                <a:spcPts val="0"/>
              </a:spcAft>
              <a:buSzPts val="2400"/>
              <a:buChar char="•"/>
            </a:pPr>
            <a:r>
              <a:rPr lang="en"/>
              <a:t>Technically Solid</a:t>
            </a:r>
            <a:endParaRPr/>
          </a:p>
          <a:p>
            <a:pPr indent="-381000" lvl="0" marL="457200" rtl="0" algn="l">
              <a:spcBef>
                <a:spcPts val="0"/>
              </a:spcBef>
              <a:spcAft>
                <a:spcPts val="0"/>
              </a:spcAft>
              <a:buSzPts val="2400"/>
              <a:buChar char="•"/>
            </a:pPr>
            <a:r>
              <a:rPr lang="en"/>
              <a:t>Addressed ethical considerations</a:t>
            </a:r>
            <a:endParaRPr/>
          </a:p>
          <a:p>
            <a:pPr indent="0" lvl="0" marL="0" rtl="0" algn="l">
              <a:spcBef>
                <a:spcPts val="480"/>
              </a:spcBef>
              <a:spcAft>
                <a:spcPts val="0"/>
              </a:spcAft>
              <a:buNone/>
            </a:pPr>
            <a:r>
              <a:t/>
            </a:r>
            <a:endParaRPr/>
          </a:p>
          <a:p>
            <a:pPr indent="0" lvl="0" marL="0" rtl="0" algn="l">
              <a:spcBef>
                <a:spcPts val="480"/>
              </a:spcBef>
              <a:spcAft>
                <a:spcPts val="0"/>
              </a:spcAft>
              <a:buNone/>
            </a:pPr>
            <a:r>
              <a:rPr lang="en"/>
              <a:t>All of these require understanding topical landscape for assessment!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7"/>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Topic Matching</a:t>
            </a:r>
            <a:endParaRPr/>
          </a:p>
        </p:txBody>
      </p:sp>
      <p:sp>
        <p:nvSpPr>
          <p:cNvPr id="387" name="Google Shape;387;p57"/>
          <p:cNvSpPr txBox="1"/>
          <p:nvPr>
            <p:ph idx="1" type="body"/>
          </p:nvPr>
        </p:nvSpPr>
        <p:spPr>
          <a:xfrm>
            <a:off x="457200" y="1816025"/>
            <a:ext cx="8229600" cy="43101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t>Topic modelling r</a:t>
            </a:r>
            <a:r>
              <a:rPr lang="en"/>
              <a:t>esults are used to identify document cluster with the highest semantic similarity to the user’s abstract. </a:t>
            </a:r>
            <a:endParaRPr/>
          </a:p>
          <a:p>
            <a:pPr indent="-381000" lvl="0" marL="457200" rtl="0" algn="l">
              <a:spcBef>
                <a:spcPts val="1000"/>
              </a:spcBef>
              <a:spcAft>
                <a:spcPts val="0"/>
              </a:spcAft>
              <a:buSzPts val="2400"/>
              <a:buChar char="●"/>
            </a:pPr>
            <a:r>
              <a:rPr lang="en"/>
              <a:t>Will </a:t>
            </a:r>
            <a:r>
              <a:rPr lang="en">
                <a:solidFill>
                  <a:srgbClr val="0000FF"/>
                </a:solidFill>
              </a:rPr>
              <a:t>sentence embeddings</a:t>
            </a:r>
            <a:r>
              <a:rPr lang="en"/>
              <a:t> accurate compare similarities with </a:t>
            </a:r>
            <a:r>
              <a:rPr lang="en">
                <a:solidFill>
                  <a:srgbClr val="0000FF"/>
                </a:solidFill>
              </a:rPr>
              <a:t>clustered key term embeddings</a:t>
            </a:r>
            <a:r>
              <a:rPr lang="en"/>
              <a:t>?</a:t>
            </a:r>
            <a:endParaRPr/>
          </a:p>
          <a:p>
            <a:pPr indent="-381000" lvl="0" marL="457200" rtl="0" algn="l">
              <a:spcBef>
                <a:spcPts val="1000"/>
              </a:spcBef>
              <a:spcAft>
                <a:spcPts val="0"/>
              </a:spcAft>
              <a:buSzPts val="2400"/>
              <a:buChar char="●"/>
            </a:pPr>
            <a:r>
              <a:rPr lang="en"/>
              <a:t>Is there a </a:t>
            </a:r>
            <a:r>
              <a:rPr lang="en">
                <a:solidFill>
                  <a:srgbClr val="0000FF"/>
                </a:solidFill>
              </a:rPr>
              <a:t>threshold in sentence length</a:t>
            </a:r>
            <a:r>
              <a:rPr lang="en"/>
              <a:t> in which embeddings lose topical meaning?</a:t>
            </a:r>
            <a:endParaRPr/>
          </a:p>
          <a:p>
            <a:pPr indent="-381000" lvl="0" marL="457200" rtl="0" algn="l">
              <a:spcBef>
                <a:spcPts val="1000"/>
              </a:spcBef>
              <a:spcAft>
                <a:spcPts val="0"/>
              </a:spcAft>
              <a:buSzPts val="2400"/>
              <a:buChar char="●"/>
            </a:pPr>
            <a:r>
              <a:rPr lang="en"/>
              <a:t>How does </a:t>
            </a:r>
            <a:r>
              <a:rPr lang="en">
                <a:solidFill>
                  <a:srgbClr val="0000FF"/>
                </a:solidFill>
              </a:rPr>
              <a:t>LLM topic generation consistency impact performance</a:t>
            </a:r>
            <a:r>
              <a:rPr lang="en"/>
              <a:t> of matching with clustered key terms?</a:t>
            </a:r>
            <a:endParaRPr/>
          </a:p>
          <a:p>
            <a:pPr indent="0" lvl="0" marL="0" rtl="0" algn="l">
              <a:spcBef>
                <a:spcPts val="1000"/>
              </a:spcBef>
              <a:spcAft>
                <a:spcPts val="0"/>
              </a:spcAft>
              <a:buClr>
                <a:schemeClr val="dk1"/>
              </a:buClr>
              <a:buSzPts val="1100"/>
              <a:buFont typeface="Arial"/>
              <a:buNone/>
            </a:pPr>
            <a:r>
              <a:rPr lang="en"/>
              <a:t> </a:t>
            </a:r>
            <a:endParaRPr/>
          </a:p>
          <a:p>
            <a:pPr indent="0" lvl="0" marL="0" rtl="0" algn="l">
              <a:spcBef>
                <a:spcPts val="48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8"/>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Personalization - Specialized Prompting</a:t>
            </a:r>
            <a:endParaRPr/>
          </a:p>
        </p:txBody>
      </p:sp>
      <p:sp>
        <p:nvSpPr>
          <p:cNvPr id="393" name="Google Shape;393;p58"/>
          <p:cNvSpPr txBox="1"/>
          <p:nvPr>
            <p:ph idx="1" type="body"/>
          </p:nvPr>
        </p:nvSpPr>
        <p:spPr>
          <a:xfrm>
            <a:off x="457200" y="1816025"/>
            <a:ext cx="8229600" cy="34272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sz="2200"/>
              <a:t>Critical components that need to be addressed when d</a:t>
            </a:r>
            <a:r>
              <a:rPr lang="en" sz="2200"/>
              <a:t>eveloping prompt to identify topic relations:</a:t>
            </a:r>
            <a:endParaRPr sz="2200"/>
          </a:p>
          <a:p>
            <a:pPr indent="-342900" lvl="0" marL="457200" rtl="0" algn="l">
              <a:spcBef>
                <a:spcPts val="1000"/>
              </a:spcBef>
              <a:spcAft>
                <a:spcPts val="0"/>
              </a:spcAft>
              <a:buSzPts val="1800"/>
              <a:buChar char="●"/>
            </a:pPr>
            <a:r>
              <a:rPr lang="en" sz="1800"/>
              <a:t>Interpret definition of </a:t>
            </a:r>
            <a:r>
              <a:rPr lang="en" sz="1800">
                <a:solidFill>
                  <a:srgbClr val="0000FF"/>
                </a:solidFill>
              </a:rPr>
              <a:t>clustered key-words given the set of neighboring key-words</a:t>
            </a:r>
            <a:r>
              <a:rPr lang="en" sz="1800"/>
              <a:t> </a:t>
            </a:r>
            <a:endParaRPr sz="1800"/>
          </a:p>
          <a:p>
            <a:pPr indent="-342900" lvl="1" marL="914400" rtl="0" algn="l">
              <a:spcBef>
                <a:spcPts val="1000"/>
              </a:spcBef>
              <a:spcAft>
                <a:spcPts val="0"/>
              </a:spcAft>
              <a:buSzPts val="1800"/>
              <a:buChar char="○"/>
            </a:pPr>
            <a:r>
              <a:rPr i="1" lang="en" sz="1800"/>
              <a:t>e.g.,</a:t>
            </a:r>
            <a:r>
              <a:rPr i="1" lang="en" sz="1800"/>
              <a:t> “natural” in terms of “computers” refers to “language” instead of “organic”</a:t>
            </a:r>
            <a:endParaRPr i="1" sz="1800"/>
          </a:p>
          <a:p>
            <a:pPr indent="-342900" lvl="0" marL="457200" rtl="0" algn="l">
              <a:spcBef>
                <a:spcPts val="1000"/>
              </a:spcBef>
              <a:spcAft>
                <a:spcPts val="0"/>
              </a:spcAft>
              <a:buSzPts val="1800"/>
              <a:buChar char="●"/>
            </a:pPr>
            <a:r>
              <a:rPr lang="en" sz="1800"/>
              <a:t>Interpret potential relationships of </a:t>
            </a:r>
            <a:r>
              <a:rPr lang="en" sz="1800">
                <a:solidFill>
                  <a:srgbClr val="0000FF"/>
                </a:solidFill>
              </a:rPr>
              <a:t>clustered key-words to user abstract</a:t>
            </a:r>
            <a:r>
              <a:rPr lang="en" sz="1800"/>
              <a:t> </a:t>
            </a:r>
            <a:endParaRPr sz="1800"/>
          </a:p>
          <a:p>
            <a:pPr indent="-342900" lvl="1" marL="914400" rtl="0" algn="l">
              <a:spcBef>
                <a:spcPts val="1000"/>
              </a:spcBef>
              <a:spcAft>
                <a:spcPts val="0"/>
              </a:spcAft>
              <a:buSzPts val="1800"/>
              <a:buChar char="○"/>
            </a:pPr>
            <a:r>
              <a:rPr i="1" lang="en" sz="1800"/>
              <a:t>e.g.,</a:t>
            </a:r>
            <a:r>
              <a:rPr i="1" lang="en" sz="1800"/>
              <a:t> “Calculus” for a robotics abstract may reference inclusion of theoretical proof</a:t>
            </a:r>
            <a:endParaRPr i="1" sz="1800"/>
          </a:p>
          <a:p>
            <a:pPr indent="-342900" lvl="0" marL="457200" rtl="0" algn="l">
              <a:spcBef>
                <a:spcPts val="1000"/>
              </a:spcBef>
              <a:spcAft>
                <a:spcPts val="0"/>
              </a:spcAft>
              <a:buSzPts val="1800"/>
              <a:buChar char="●"/>
            </a:pPr>
            <a:r>
              <a:rPr lang="en" sz="1800"/>
              <a:t>Interpret </a:t>
            </a:r>
            <a:r>
              <a:rPr lang="en" sz="1800">
                <a:solidFill>
                  <a:srgbClr val="0000FF"/>
                </a:solidFill>
              </a:rPr>
              <a:t>topic relationships</a:t>
            </a:r>
            <a:r>
              <a:rPr lang="en" sz="1800"/>
              <a:t> instead of exact key-word matching  </a:t>
            </a:r>
            <a:endParaRPr sz="1800"/>
          </a:p>
          <a:p>
            <a:pPr indent="-342900" lvl="1" marL="914400" rtl="0" algn="l">
              <a:spcBef>
                <a:spcPts val="1000"/>
              </a:spcBef>
              <a:spcAft>
                <a:spcPts val="1000"/>
              </a:spcAft>
              <a:buSzPts val="1800"/>
              <a:buChar char="○"/>
            </a:pPr>
            <a:r>
              <a:rPr i="1" lang="en" sz="1800"/>
              <a:t>e.g.,</a:t>
            </a:r>
            <a:r>
              <a:rPr i="1" lang="en" sz="1800"/>
              <a:t> identify when an abstract may contain mathematical proof without the word “calculus”</a:t>
            </a:r>
            <a:endParaRPr i="1" sz="18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9"/>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Completed Work</a:t>
            </a:r>
            <a:endParaRPr/>
          </a:p>
        </p:txBody>
      </p:sp>
      <p:sp>
        <p:nvSpPr>
          <p:cNvPr id="399" name="Google Shape;399;p59"/>
          <p:cNvSpPr txBox="1"/>
          <p:nvPr>
            <p:ph idx="1" type="body"/>
          </p:nvPr>
        </p:nvSpPr>
        <p:spPr>
          <a:xfrm>
            <a:off x="457200" y="1816025"/>
            <a:ext cx="8229600" cy="43101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Dataset</a:t>
            </a:r>
            <a:endParaRPr/>
          </a:p>
          <a:p>
            <a:pPr indent="-381000" lvl="0" marL="457200" rtl="0" algn="l">
              <a:spcBef>
                <a:spcPts val="1000"/>
              </a:spcBef>
              <a:spcAft>
                <a:spcPts val="0"/>
              </a:spcAft>
              <a:buSzPts val="2400"/>
              <a:buChar char="●"/>
            </a:pPr>
            <a:r>
              <a:rPr lang="en"/>
              <a:t>Clustering Experiments Performed</a:t>
            </a:r>
            <a:endParaRPr/>
          </a:p>
          <a:p>
            <a:pPr indent="-368300" lvl="1" marL="914400" rtl="0" algn="l">
              <a:spcBef>
                <a:spcPts val="1000"/>
              </a:spcBef>
              <a:spcAft>
                <a:spcPts val="0"/>
              </a:spcAft>
              <a:buSzPts val="2200"/>
              <a:buChar char="○"/>
            </a:pPr>
            <a:r>
              <a:rPr lang="en" sz="2200"/>
              <a:t>Dimension Reduction Observations (PCA and UMAP)</a:t>
            </a:r>
            <a:endParaRPr sz="2200"/>
          </a:p>
          <a:p>
            <a:pPr indent="-368300" lvl="1" marL="914400" rtl="0" algn="l">
              <a:spcBef>
                <a:spcPts val="1000"/>
              </a:spcBef>
              <a:spcAft>
                <a:spcPts val="0"/>
              </a:spcAft>
              <a:buSzPts val="2200"/>
              <a:buChar char="○"/>
            </a:pPr>
            <a:r>
              <a:rPr lang="en" sz="2200"/>
              <a:t>Text Preprocessing</a:t>
            </a:r>
            <a:endParaRPr sz="2200"/>
          </a:p>
          <a:p>
            <a:pPr indent="-368300" lvl="1" marL="914400" rtl="0" algn="l">
              <a:spcBef>
                <a:spcPts val="1000"/>
              </a:spcBef>
              <a:spcAft>
                <a:spcPts val="0"/>
              </a:spcAft>
              <a:buSzPts val="2200"/>
              <a:buChar char="○"/>
            </a:pPr>
            <a:r>
              <a:rPr lang="en" sz="2200"/>
              <a:t>Defining Cluster Sizes</a:t>
            </a:r>
            <a:endParaRPr sz="2200"/>
          </a:p>
          <a:p>
            <a:pPr indent="-368300" lvl="1" marL="914400" rtl="0" algn="l">
              <a:spcBef>
                <a:spcPts val="1000"/>
              </a:spcBef>
              <a:spcAft>
                <a:spcPts val="0"/>
              </a:spcAft>
              <a:buSzPts val="2200"/>
              <a:buChar char="○"/>
            </a:pPr>
            <a:r>
              <a:rPr lang="en" sz="2200"/>
              <a:t>Defining Outlier Baseline</a:t>
            </a:r>
            <a:endParaRPr sz="2200"/>
          </a:p>
          <a:p>
            <a:pPr indent="-381000" lvl="0" marL="457200" rtl="0" algn="l">
              <a:spcBef>
                <a:spcPts val="1000"/>
              </a:spcBef>
              <a:spcAft>
                <a:spcPts val="0"/>
              </a:spcAft>
              <a:buSzPts val="2400"/>
              <a:buChar char="●"/>
            </a:pPr>
            <a:r>
              <a:rPr lang="en"/>
              <a:t>Cluster Topic Modelling</a:t>
            </a:r>
            <a:endParaRPr/>
          </a:p>
          <a:p>
            <a:pPr indent="-381000" lvl="0" marL="457200" rtl="0" algn="l">
              <a:spcBef>
                <a:spcPts val="1000"/>
              </a:spcBef>
              <a:spcAft>
                <a:spcPts val="1000"/>
              </a:spcAft>
              <a:buSzPts val="2400"/>
              <a:buChar char="●"/>
            </a:pPr>
            <a:r>
              <a:rPr lang="en"/>
              <a:t>Single Abstract Topic Modelling</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0"/>
          <p:cNvSpPr txBox="1"/>
          <p:nvPr>
            <p:ph type="title"/>
          </p:nvPr>
        </p:nvSpPr>
        <p:spPr>
          <a:xfrm>
            <a:off x="457200" y="9001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a:t>
            </a:r>
            <a:endParaRPr/>
          </a:p>
        </p:txBody>
      </p:sp>
      <p:sp>
        <p:nvSpPr>
          <p:cNvPr id="405" name="Google Shape;405;p60"/>
          <p:cNvSpPr txBox="1"/>
          <p:nvPr>
            <p:ph idx="1" type="body"/>
          </p:nvPr>
        </p:nvSpPr>
        <p:spPr>
          <a:xfrm>
            <a:off x="457200" y="1816025"/>
            <a:ext cx="8229600" cy="43101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a:t>We extract our data (6514 abstracts) from the dataset Kowsari et al. provided, specifically the Computer Science category with provided seventeen subcategories.  We did not use subcategories to guide or evaluate clustering.</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rPr lang="en" sz="1400"/>
              <a:t>Kowsari, K. et al. “HDLTex: Hierarchical Deep Learning for Text Classification”. 2017 16th IEEE International Conference onMachine Learning and Applications (ICMLA). 2017, pp. 364–371.</a:t>
            </a:r>
            <a:endParaRPr sz="1400"/>
          </a:p>
        </p:txBody>
      </p:sp>
      <p:pic>
        <p:nvPicPr>
          <p:cNvPr id="406" name="Google Shape;406;p60"/>
          <p:cNvPicPr preferRelativeResize="0"/>
          <p:nvPr/>
        </p:nvPicPr>
        <p:blipFill>
          <a:blip r:embed="rId3">
            <a:alphaModFix/>
          </a:blip>
          <a:stretch>
            <a:fillRect/>
          </a:stretch>
        </p:blipFill>
        <p:spPr>
          <a:xfrm>
            <a:off x="3176875" y="3519325"/>
            <a:ext cx="2311224" cy="23021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1"/>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 Limitations</a:t>
            </a:r>
            <a:endParaRPr/>
          </a:p>
        </p:txBody>
      </p:sp>
      <p:sp>
        <p:nvSpPr>
          <p:cNvPr id="412" name="Google Shape;412;p61"/>
          <p:cNvSpPr txBox="1"/>
          <p:nvPr>
            <p:ph idx="1" type="body"/>
          </p:nvPr>
        </p:nvSpPr>
        <p:spPr>
          <a:xfrm>
            <a:off x="457200" y="1816025"/>
            <a:ext cx="8229600" cy="43101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Existing approaches categorize scientific research with a few broad categories (including dataset used)</a:t>
            </a:r>
            <a:endParaRPr/>
          </a:p>
          <a:p>
            <a:pPr indent="-381000" lvl="0" marL="457200" rtl="0" algn="l">
              <a:spcBef>
                <a:spcPts val="1000"/>
              </a:spcBef>
              <a:spcAft>
                <a:spcPts val="0"/>
              </a:spcAft>
              <a:buSzPts val="2400"/>
              <a:buChar char="●"/>
            </a:pPr>
            <a:r>
              <a:rPr lang="en"/>
              <a:t>Unable to find available benchmark on scientific text dataset that have unsupervised clustering beyond a couple (still broad) subtopic levels  </a:t>
            </a:r>
            <a:endParaRPr/>
          </a:p>
          <a:p>
            <a:pPr indent="0" lvl="0" marL="0" rtl="0" algn="l">
              <a:spcBef>
                <a:spcPts val="1000"/>
              </a:spcBef>
              <a:spcAft>
                <a:spcPts val="0"/>
              </a:spcAft>
              <a:buNone/>
            </a:pPr>
            <a:r>
              <a:t/>
            </a:r>
            <a:endParaRPr/>
          </a:p>
        </p:txBody>
      </p:sp>
      <p:pic>
        <p:nvPicPr>
          <p:cNvPr id="413" name="Google Shape;413;p61"/>
          <p:cNvPicPr preferRelativeResize="0"/>
          <p:nvPr/>
        </p:nvPicPr>
        <p:blipFill>
          <a:blip r:embed="rId3">
            <a:alphaModFix/>
          </a:blip>
          <a:stretch>
            <a:fillRect/>
          </a:stretch>
        </p:blipFill>
        <p:spPr>
          <a:xfrm>
            <a:off x="2985500" y="4032100"/>
            <a:ext cx="3267850" cy="23569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2"/>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Clustering </a:t>
            </a:r>
            <a:r>
              <a:rPr lang="en"/>
              <a:t>Experiments Performed</a:t>
            </a:r>
            <a:endParaRPr/>
          </a:p>
        </p:txBody>
      </p:sp>
      <p:graphicFrame>
        <p:nvGraphicFramePr>
          <p:cNvPr id="419" name="Google Shape;419;p62"/>
          <p:cNvGraphicFramePr/>
          <p:nvPr/>
        </p:nvGraphicFramePr>
        <p:xfrm>
          <a:off x="952500" y="2247900"/>
          <a:ext cx="3000000" cy="3000000"/>
        </p:xfrm>
        <a:graphic>
          <a:graphicData uri="http://schemas.openxmlformats.org/drawingml/2006/table">
            <a:tbl>
              <a:tblPr>
                <a:noFill/>
                <a:tableStyleId>{63A18296-BC33-4FA6-B494-DE7FE3DF4A74}</a:tableStyleId>
              </a:tblPr>
              <a:tblGrid>
                <a:gridCol w="1927400"/>
                <a:gridCol w="1692100"/>
                <a:gridCol w="2448500"/>
                <a:gridCol w="1171000"/>
              </a:tblGrid>
              <a:tr h="381000">
                <a:tc>
                  <a:txBody>
                    <a:bodyPr/>
                    <a:lstStyle/>
                    <a:p>
                      <a:pPr indent="0" lvl="0" marL="0" rtl="0" algn="ctr">
                        <a:spcBef>
                          <a:spcPts val="0"/>
                        </a:spcBef>
                        <a:spcAft>
                          <a:spcPts val="0"/>
                        </a:spcAft>
                        <a:buNone/>
                      </a:pPr>
                      <a:r>
                        <a:rPr b="1" lang="en" sz="1800"/>
                        <a:t>Text to Vector Representation</a:t>
                      </a:r>
                      <a:endParaRPr b="1" sz="1800"/>
                    </a:p>
                  </a:txBody>
                  <a:tcPr marT="91425" marB="91425" marR="91425" marL="91425"/>
                </a:tc>
                <a:tc>
                  <a:txBody>
                    <a:bodyPr/>
                    <a:lstStyle/>
                    <a:p>
                      <a:pPr indent="0" lvl="0" marL="0" rtl="0" algn="ctr">
                        <a:spcBef>
                          <a:spcPts val="0"/>
                        </a:spcBef>
                        <a:spcAft>
                          <a:spcPts val="0"/>
                        </a:spcAft>
                        <a:buNone/>
                      </a:pPr>
                      <a:r>
                        <a:rPr b="1" lang="en" sz="1800"/>
                        <a:t>Clustering</a:t>
                      </a:r>
                      <a:endParaRPr b="1" sz="1800"/>
                    </a:p>
                  </a:txBody>
                  <a:tcPr marT="91425" marB="91425" marR="91425" marL="91425"/>
                </a:tc>
                <a:tc>
                  <a:txBody>
                    <a:bodyPr/>
                    <a:lstStyle/>
                    <a:p>
                      <a:pPr indent="0" lvl="0" marL="0" rtl="0" algn="ctr">
                        <a:spcBef>
                          <a:spcPts val="0"/>
                        </a:spcBef>
                        <a:spcAft>
                          <a:spcPts val="0"/>
                        </a:spcAft>
                        <a:buNone/>
                      </a:pPr>
                      <a:r>
                        <a:rPr b="1" lang="en" sz="1800"/>
                        <a:t>Dimension Reduction</a:t>
                      </a:r>
                      <a:endParaRPr b="1" sz="1800"/>
                    </a:p>
                  </a:txBody>
                  <a:tcPr marT="91425" marB="91425" marR="91425" marL="91425"/>
                </a:tc>
                <a:tc>
                  <a:txBody>
                    <a:bodyPr/>
                    <a:lstStyle/>
                    <a:p>
                      <a:pPr indent="0" lvl="0" marL="0" rtl="0" algn="ctr">
                        <a:spcBef>
                          <a:spcPts val="0"/>
                        </a:spcBef>
                        <a:spcAft>
                          <a:spcPts val="0"/>
                        </a:spcAft>
                        <a:buNone/>
                      </a:pPr>
                      <a:r>
                        <a:rPr b="1" lang="en" sz="1800"/>
                        <a:t>Outliers</a:t>
                      </a:r>
                      <a:endParaRPr b="1" sz="1800"/>
                    </a:p>
                  </a:txBody>
                  <a:tcPr marT="91425" marB="91425" marR="91425" marL="91425"/>
                </a:tc>
              </a:tr>
              <a:tr h="381000">
                <a:tc>
                  <a:txBody>
                    <a:bodyPr/>
                    <a:lstStyle/>
                    <a:p>
                      <a:pPr indent="0" lvl="0" marL="0" rtl="0" algn="l">
                        <a:spcBef>
                          <a:spcPts val="0"/>
                        </a:spcBef>
                        <a:spcAft>
                          <a:spcPts val="0"/>
                        </a:spcAft>
                        <a:buNone/>
                      </a:pPr>
                      <a:r>
                        <a:rPr lang="en" sz="1800"/>
                        <a:t>TF-IDF</a:t>
                      </a:r>
                      <a:endParaRPr sz="1800"/>
                    </a:p>
                  </a:txBody>
                  <a:tcPr marT="91425" marB="91425" marR="91425" marL="91425"/>
                </a:tc>
                <a:tc>
                  <a:txBody>
                    <a:bodyPr/>
                    <a:lstStyle/>
                    <a:p>
                      <a:pPr indent="0" lvl="0" marL="0" rtl="0" algn="l">
                        <a:spcBef>
                          <a:spcPts val="0"/>
                        </a:spcBef>
                        <a:spcAft>
                          <a:spcPts val="0"/>
                        </a:spcAft>
                        <a:buNone/>
                      </a:pPr>
                      <a:r>
                        <a:rPr lang="en" sz="1800"/>
                        <a:t>HDBSCAN</a:t>
                      </a:r>
                      <a:endParaRPr sz="1800"/>
                    </a:p>
                  </a:txBody>
                  <a:tcPr marT="91425" marB="91425" marR="91425" marL="91425"/>
                </a:tc>
                <a:tc>
                  <a:txBody>
                    <a:bodyPr/>
                    <a:lstStyle/>
                    <a:p>
                      <a:pPr indent="0" lvl="0" marL="0" rtl="0" algn="l">
                        <a:spcBef>
                          <a:spcPts val="0"/>
                        </a:spcBef>
                        <a:spcAft>
                          <a:spcPts val="0"/>
                        </a:spcAft>
                        <a:buNone/>
                      </a:pPr>
                      <a:r>
                        <a:rPr lang="en" sz="1800"/>
                        <a:t>NONE</a:t>
                      </a:r>
                      <a:endParaRPr sz="1800"/>
                    </a:p>
                  </a:txBody>
                  <a:tcPr marT="91425" marB="91425" marR="91425" marL="91425"/>
                </a:tc>
                <a:tc>
                  <a:txBody>
                    <a:bodyPr/>
                    <a:lstStyle/>
                    <a:p>
                      <a:pPr indent="0" lvl="0" marL="0" rtl="0" algn="l">
                        <a:spcBef>
                          <a:spcPts val="0"/>
                        </a:spcBef>
                        <a:spcAft>
                          <a:spcPts val="0"/>
                        </a:spcAft>
                        <a:buNone/>
                      </a:pPr>
                      <a:r>
                        <a:rPr lang="en" sz="1800">
                          <a:solidFill>
                            <a:schemeClr val="dk1"/>
                          </a:solidFill>
                        </a:rPr>
                        <a:t>&gt;90%</a:t>
                      </a:r>
                      <a:endParaRPr sz="1800">
                        <a:solidFill>
                          <a:schemeClr val="dk1"/>
                        </a:solidFill>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rPr>
                        <a:t>TF-IDF</a:t>
                      </a:r>
                      <a:endParaRPr sz="1800"/>
                    </a:p>
                  </a:txBody>
                  <a:tcPr marT="91425" marB="91425" marR="91425" marL="91425"/>
                </a:tc>
                <a:tc>
                  <a:txBody>
                    <a:bodyPr/>
                    <a:lstStyle/>
                    <a:p>
                      <a:pPr indent="0" lvl="0" marL="0" rtl="0" algn="l">
                        <a:spcBef>
                          <a:spcPts val="0"/>
                        </a:spcBef>
                        <a:spcAft>
                          <a:spcPts val="0"/>
                        </a:spcAft>
                        <a:buNone/>
                      </a:pPr>
                      <a:r>
                        <a:rPr lang="en" sz="1800">
                          <a:solidFill>
                            <a:schemeClr val="dk1"/>
                          </a:solidFill>
                        </a:rPr>
                        <a:t>HDBSCAN</a:t>
                      </a:r>
                      <a:endParaRPr sz="1800"/>
                    </a:p>
                  </a:txBody>
                  <a:tcPr marT="91425" marB="91425" marR="91425" marL="91425"/>
                </a:tc>
                <a:tc>
                  <a:txBody>
                    <a:bodyPr/>
                    <a:lstStyle/>
                    <a:p>
                      <a:pPr indent="0" lvl="0" marL="0" rtl="0" algn="l">
                        <a:spcBef>
                          <a:spcPts val="0"/>
                        </a:spcBef>
                        <a:spcAft>
                          <a:spcPts val="0"/>
                        </a:spcAft>
                        <a:buNone/>
                      </a:pPr>
                      <a:r>
                        <a:rPr lang="en" sz="1800"/>
                        <a:t>PCA</a:t>
                      </a:r>
                      <a:endParaRPr sz="18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rPr>
                        <a:t>&gt;90%</a:t>
                      </a:r>
                      <a:endParaRPr sz="1800">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sz="1800"/>
                        <a:t>LLM Sentence Embedding</a:t>
                      </a:r>
                      <a:endParaRPr sz="18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rPr>
                        <a:t>HDBSCAN</a:t>
                      </a:r>
                      <a:endParaRPr sz="1800"/>
                    </a:p>
                  </a:txBody>
                  <a:tcPr marT="91425" marB="91425" marR="91425" marL="91425"/>
                </a:tc>
                <a:tc>
                  <a:txBody>
                    <a:bodyPr/>
                    <a:lstStyle/>
                    <a:p>
                      <a:pPr indent="0" lvl="0" marL="0" rtl="0" algn="l">
                        <a:spcBef>
                          <a:spcPts val="0"/>
                        </a:spcBef>
                        <a:spcAft>
                          <a:spcPts val="0"/>
                        </a:spcAft>
                        <a:buNone/>
                      </a:pPr>
                      <a:r>
                        <a:rPr lang="en" sz="1800"/>
                        <a:t>NONE</a:t>
                      </a:r>
                      <a:endParaRPr sz="18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rPr>
                        <a:t>&gt;90%</a:t>
                      </a:r>
                      <a:endParaRPr sz="1800">
                        <a:solidFill>
                          <a:schemeClr val="dk1"/>
                        </a:solidFill>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rPr>
                        <a:t>LLM Sentence Embedding</a:t>
                      </a:r>
                      <a:endParaRPr sz="18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rPr>
                        <a:t>HDBSCAN</a:t>
                      </a:r>
                      <a:endParaRPr sz="1800"/>
                    </a:p>
                  </a:txBody>
                  <a:tcPr marT="91425" marB="91425" marR="91425" marL="91425"/>
                </a:tc>
                <a:tc>
                  <a:txBody>
                    <a:bodyPr/>
                    <a:lstStyle/>
                    <a:p>
                      <a:pPr indent="0" lvl="0" marL="0" rtl="0" algn="l">
                        <a:spcBef>
                          <a:spcPts val="0"/>
                        </a:spcBef>
                        <a:spcAft>
                          <a:spcPts val="0"/>
                        </a:spcAft>
                        <a:buNone/>
                      </a:pPr>
                      <a:r>
                        <a:rPr lang="en" sz="1800"/>
                        <a:t>PCA</a:t>
                      </a:r>
                      <a:endParaRPr sz="1800"/>
                    </a:p>
                  </a:txBody>
                  <a:tcPr marT="91425" marB="91425" marR="91425" marL="91425"/>
                </a:tc>
                <a:tc>
                  <a:txBody>
                    <a:bodyPr/>
                    <a:lstStyle/>
                    <a:p>
                      <a:pPr indent="0" lvl="0" marL="0" rtl="0" algn="l">
                        <a:spcBef>
                          <a:spcPts val="0"/>
                        </a:spcBef>
                        <a:spcAft>
                          <a:spcPts val="0"/>
                        </a:spcAft>
                        <a:buNone/>
                      </a:pPr>
                      <a:r>
                        <a:rPr lang="en" sz="1800">
                          <a:solidFill>
                            <a:schemeClr val="dk1"/>
                          </a:solidFill>
                        </a:rPr>
                        <a:t>~85%</a:t>
                      </a:r>
                      <a:endParaRPr sz="1800">
                        <a:solidFill>
                          <a:schemeClr val="dk1"/>
                        </a:solidFill>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800">
                          <a:solidFill>
                            <a:schemeClr val="dk1"/>
                          </a:solidFill>
                        </a:rPr>
                        <a:t>LLM Sentence Embedding</a:t>
                      </a:r>
                      <a:endParaRPr sz="18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rPr>
                        <a:t>HDBSCAN</a:t>
                      </a:r>
                      <a:endParaRPr sz="1800"/>
                    </a:p>
                  </a:txBody>
                  <a:tcPr marT="91425" marB="91425" marR="91425" marL="91425"/>
                </a:tc>
                <a:tc>
                  <a:txBody>
                    <a:bodyPr/>
                    <a:lstStyle/>
                    <a:p>
                      <a:pPr indent="0" lvl="0" marL="0" rtl="0" algn="l">
                        <a:spcBef>
                          <a:spcPts val="0"/>
                        </a:spcBef>
                        <a:spcAft>
                          <a:spcPts val="0"/>
                        </a:spcAft>
                        <a:buNone/>
                      </a:pPr>
                      <a:r>
                        <a:rPr lang="en" sz="1800"/>
                        <a:t>UMAP</a:t>
                      </a:r>
                      <a:endParaRPr sz="1800"/>
                    </a:p>
                  </a:txBody>
                  <a:tcPr marT="91425" marB="91425" marR="91425" marL="91425"/>
                </a:tc>
                <a:tc>
                  <a:txBody>
                    <a:bodyPr/>
                    <a:lstStyle/>
                    <a:p>
                      <a:pPr indent="0" lvl="0" marL="0" rtl="0" algn="l">
                        <a:spcBef>
                          <a:spcPts val="0"/>
                        </a:spcBef>
                        <a:spcAft>
                          <a:spcPts val="0"/>
                        </a:spcAft>
                        <a:buNone/>
                      </a:pPr>
                      <a:r>
                        <a:rPr lang="en" sz="1800">
                          <a:solidFill>
                            <a:schemeClr val="dk1"/>
                          </a:solidFill>
                        </a:rPr>
                        <a:t>~35%</a:t>
                      </a:r>
                      <a:endParaRPr sz="1800">
                        <a:solidFill>
                          <a:schemeClr val="dk1"/>
                        </a:solidFill>
                      </a:endParaRPr>
                    </a:p>
                  </a:txBody>
                  <a:tcPr marT="91425" marB="91425" marR="91425" marL="91425"/>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3"/>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PCA and UMAP Observations</a:t>
            </a:r>
            <a:endParaRPr/>
          </a:p>
        </p:txBody>
      </p:sp>
      <p:sp>
        <p:nvSpPr>
          <p:cNvPr id="425" name="Google Shape;425;p63"/>
          <p:cNvSpPr txBox="1"/>
          <p:nvPr>
            <p:ph idx="1" type="body"/>
          </p:nvPr>
        </p:nvSpPr>
        <p:spPr>
          <a:xfrm>
            <a:off x="457200" y="1816025"/>
            <a:ext cx="8229600" cy="43101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b="1" lang="en"/>
              <a:t>PCA was not successful</a:t>
            </a:r>
            <a:r>
              <a:rPr lang="en"/>
              <a:t> - </a:t>
            </a:r>
            <a:r>
              <a:rPr lang="en"/>
              <a:t>no significant distinctions among any of their corresponding eigenvalues</a:t>
            </a:r>
            <a:endParaRPr/>
          </a:p>
          <a:p>
            <a:pPr indent="-381000" lvl="0" marL="457200" rtl="0" algn="l">
              <a:spcBef>
                <a:spcPts val="480"/>
              </a:spcBef>
              <a:spcAft>
                <a:spcPts val="0"/>
              </a:spcAft>
              <a:buSzPts val="2400"/>
              <a:buChar char="●"/>
            </a:pPr>
            <a:r>
              <a:rPr lang="en"/>
              <a:t>Data sparsity challenge</a:t>
            </a:r>
            <a:endParaRPr/>
          </a:p>
          <a:p>
            <a:pPr indent="-381000" lvl="0" marL="457200" rtl="0" algn="l">
              <a:spcBef>
                <a:spcPts val="0"/>
              </a:spcBef>
              <a:spcAft>
                <a:spcPts val="0"/>
              </a:spcAft>
              <a:buSzPts val="2400"/>
              <a:buChar char="●"/>
            </a:pPr>
            <a:r>
              <a:rPr lang="en"/>
              <a:t>Lower and more uniform vocabulary distribution due to a broader distribution of topics and vocabulary</a:t>
            </a:r>
            <a:endParaRPr/>
          </a:p>
          <a:p>
            <a:pPr indent="-381000" lvl="0" marL="457200" rtl="0" algn="l">
              <a:spcBef>
                <a:spcPts val="0"/>
              </a:spcBef>
              <a:spcAft>
                <a:spcPts val="0"/>
              </a:spcAft>
              <a:buSzPts val="2400"/>
              <a:buChar char="●"/>
            </a:pPr>
            <a:r>
              <a:rPr lang="en"/>
              <a:t>~85% outliers </a:t>
            </a:r>
            <a:endParaRPr/>
          </a:p>
          <a:p>
            <a:pPr indent="0" lvl="0" marL="0" rtl="0" algn="l">
              <a:spcBef>
                <a:spcPts val="480"/>
              </a:spcBef>
              <a:spcAft>
                <a:spcPts val="0"/>
              </a:spcAft>
              <a:buNone/>
            </a:pPr>
            <a:r>
              <a:t/>
            </a:r>
            <a:endParaRPr/>
          </a:p>
          <a:p>
            <a:pPr indent="0" lvl="0" marL="0" rtl="0" algn="l">
              <a:spcBef>
                <a:spcPts val="480"/>
              </a:spcBef>
              <a:spcAft>
                <a:spcPts val="0"/>
              </a:spcAft>
              <a:buNone/>
            </a:pPr>
            <a:r>
              <a:rPr b="1" lang="en"/>
              <a:t>UMAP was much better for outliers (~35%)</a:t>
            </a:r>
            <a:endParaRPr b="1"/>
          </a:p>
          <a:p>
            <a:pPr indent="0" lvl="0" marL="0" rtl="0" algn="l">
              <a:spcBef>
                <a:spcPts val="480"/>
              </a:spcBef>
              <a:spcAft>
                <a:spcPts val="0"/>
              </a:spcAft>
              <a:buNone/>
            </a:pPr>
            <a:r>
              <a:rPr lang="en"/>
              <a:t>Global clusters still accounts for ~20% of total dataset (1394/6514 abstracts)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4"/>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Preprocessing</a:t>
            </a:r>
            <a:endParaRPr/>
          </a:p>
        </p:txBody>
      </p:sp>
      <p:sp>
        <p:nvSpPr>
          <p:cNvPr id="431" name="Google Shape;431;p64"/>
          <p:cNvSpPr txBox="1"/>
          <p:nvPr>
            <p:ph idx="1" type="body"/>
          </p:nvPr>
        </p:nvSpPr>
        <p:spPr>
          <a:xfrm>
            <a:off x="457200" y="1899400"/>
            <a:ext cx="8229600" cy="42267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Text preprocessing was done for TF-IDF related experiments</a:t>
            </a:r>
            <a:endParaRPr/>
          </a:p>
          <a:p>
            <a:pPr indent="-381000" lvl="0" marL="457200" rtl="0" algn="l">
              <a:spcBef>
                <a:spcPts val="1000"/>
              </a:spcBef>
              <a:spcAft>
                <a:spcPts val="0"/>
              </a:spcAft>
              <a:buSzPts val="2400"/>
              <a:buChar char="●"/>
            </a:pPr>
            <a:r>
              <a:rPr lang="en"/>
              <a:t>For sentence embeddings, we did not expect traditional preprocessing techniques to have a significant impact so our preliminary experiments did not include preprocessing</a:t>
            </a:r>
            <a:endParaRPr/>
          </a:p>
          <a:p>
            <a:pPr indent="-381000" lvl="0" marL="457200" rtl="0" algn="l">
              <a:spcBef>
                <a:spcPts val="1000"/>
              </a:spcBef>
              <a:spcAft>
                <a:spcPts val="0"/>
              </a:spcAft>
              <a:buSzPts val="2400"/>
              <a:buChar char="●"/>
            </a:pPr>
            <a:r>
              <a:rPr lang="en"/>
              <a:t>We later discovered that BERTopic uses both a version of TF-IDF and LLM embeddings so will preprocess sentence embedding future experiments</a:t>
            </a:r>
            <a:endParaRPr/>
          </a:p>
          <a:p>
            <a:pPr indent="0" lvl="0" marL="0" rtl="0" algn="l">
              <a:spcBef>
                <a:spcPts val="1000"/>
              </a:spcBef>
              <a:spcAft>
                <a:spcPts val="10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5"/>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Defining Cluster Sizes</a:t>
            </a:r>
            <a:endParaRPr/>
          </a:p>
        </p:txBody>
      </p:sp>
      <p:sp>
        <p:nvSpPr>
          <p:cNvPr id="437" name="Google Shape;437;p65"/>
          <p:cNvSpPr txBox="1"/>
          <p:nvPr>
            <p:ph idx="1" type="body"/>
          </p:nvPr>
        </p:nvSpPr>
        <p:spPr>
          <a:xfrm>
            <a:off x="457200" y="1816025"/>
            <a:ext cx="8229600" cy="4310100"/>
          </a:xfrm>
          <a:prstGeom prst="rect">
            <a:avLst/>
          </a:prstGeom>
          <a:noFill/>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Goal</a:t>
            </a:r>
            <a:r>
              <a:rPr lang="en"/>
              <a:t>: </a:t>
            </a:r>
            <a:r>
              <a:rPr lang="en"/>
              <a:t>One topic per cluster, maximize topic coherency</a:t>
            </a:r>
            <a:endParaRPr/>
          </a:p>
          <a:p>
            <a:pPr indent="-381000" lvl="0" marL="457200" rtl="0" algn="l">
              <a:spcBef>
                <a:spcPts val="1000"/>
              </a:spcBef>
              <a:spcAft>
                <a:spcPts val="0"/>
              </a:spcAft>
              <a:buSzPts val="2400"/>
              <a:buChar char="●"/>
            </a:pPr>
            <a:r>
              <a:rPr lang="en"/>
              <a:t>Set minimum of 5 documents per cluster</a:t>
            </a:r>
            <a:endParaRPr/>
          </a:p>
          <a:p>
            <a:pPr indent="-381000" lvl="0" marL="457200" rtl="0" algn="l">
              <a:spcBef>
                <a:spcPts val="1000"/>
              </a:spcBef>
              <a:spcAft>
                <a:spcPts val="0"/>
              </a:spcAft>
              <a:buSzPts val="2400"/>
              <a:buChar char="●"/>
            </a:pPr>
            <a:r>
              <a:rPr lang="en"/>
              <a:t>No upper bound as it’s topic dependent</a:t>
            </a:r>
            <a:endParaRPr/>
          </a:p>
          <a:p>
            <a:pPr indent="-381000" lvl="0" marL="457200" rtl="0" algn="l">
              <a:spcBef>
                <a:spcPts val="1000"/>
              </a:spcBef>
              <a:spcAft>
                <a:spcPts val="0"/>
              </a:spcAft>
              <a:buSzPts val="2400"/>
              <a:buChar char="●"/>
            </a:pPr>
            <a:r>
              <a:rPr lang="en"/>
              <a:t>Established factors contributing to non-uniform cluster distributions: </a:t>
            </a:r>
            <a:r>
              <a:rPr i="1" lang="en"/>
              <a:t>Frequency </a:t>
            </a:r>
            <a:r>
              <a:rPr lang="en"/>
              <a:t>and</a:t>
            </a:r>
            <a:r>
              <a:rPr i="1" lang="en"/>
              <a:t> Diversity</a:t>
            </a:r>
            <a:endParaRPr i="1"/>
          </a:p>
          <a:p>
            <a:pPr indent="-342900" lvl="1" marL="914400" rtl="0" algn="l">
              <a:spcBef>
                <a:spcPts val="1000"/>
              </a:spcBef>
              <a:spcAft>
                <a:spcPts val="0"/>
              </a:spcAft>
              <a:buSzPts val="1800"/>
              <a:buChar char="○"/>
            </a:pPr>
            <a:r>
              <a:rPr lang="en" sz="1800"/>
              <a:t>Popular topic (e.g., “</a:t>
            </a:r>
            <a:r>
              <a:rPr lang="en" sz="1800"/>
              <a:t>large language models”) can be narrow in scope -&gt; higher frequency and lower diversity, more cluster density</a:t>
            </a:r>
            <a:endParaRPr sz="1800"/>
          </a:p>
          <a:p>
            <a:pPr indent="-342900" lvl="1" marL="914400" rtl="0" algn="l">
              <a:spcBef>
                <a:spcPts val="1000"/>
              </a:spcBef>
              <a:spcAft>
                <a:spcPts val="1000"/>
              </a:spcAft>
              <a:buSzPts val="1800"/>
              <a:buChar char="○"/>
            </a:pPr>
            <a:r>
              <a:rPr lang="en" sz="1800"/>
              <a:t>More unique topics (e.g., “smart fabric”) -&gt; lower frequency and diversity, smaller cluster and less density</a:t>
            </a:r>
            <a:endParaRPr sz="18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6"/>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LDA Topic Modelling for Clusters</a:t>
            </a:r>
            <a:endParaRPr/>
          </a:p>
        </p:txBody>
      </p:sp>
      <p:sp>
        <p:nvSpPr>
          <p:cNvPr id="443" name="Google Shape;443;p66"/>
          <p:cNvSpPr txBox="1"/>
          <p:nvPr>
            <p:ph idx="1" type="body"/>
          </p:nvPr>
        </p:nvSpPr>
        <p:spPr>
          <a:xfrm>
            <a:off x="457200" y="1816025"/>
            <a:ext cx="8229600" cy="43101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Experimented </a:t>
            </a:r>
            <a:r>
              <a:rPr lang="en"/>
              <a:t>to see how the general nature of the model would apply to text abstracts</a:t>
            </a:r>
            <a:endParaRPr/>
          </a:p>
          <a:p>
            <a:pPr indent="-381000" lvl="0" marL="457200" rtl="0" algn="l">
              <a:spcBef>
                <a:spcPts val="1000"/>
              </a:spcBef>
              <a:spcAft>
                <a:spcPts val="0"/>
              </a:spcAft>
              <a:buSzPts val="2400"/>
              <a:buChar char="●"/>
            </a:pPr>
            <a:r>
              <a:rPr lang="en"/>
              <a:t>Ten and twenty topics to observe differences </a:t>
            </a:r>
            <a:endParaRPr/>
          </a:p>
          <a:p>
            <a:pPr indent="-381000" lvl="0" marL="457200" rtl="0" algn="l">
              <a:spcBef>
                <a:spcPts val="1000"/>
              </a:spcBef>
              <a:spcAft>
                <a:spcPts val="0"/>
              </a:spcAft>
              <a:buSzPts val="2400"/>
              <a:buChar char="●"/>
            </a:pPr>
            <a:r>
              <a:rPr lang="en"/>
              <a:t>Both shared similar outcomes</a:t>
            </a:r>
            <a:r>
              <a:rPr lang="en"/>
              <a:t>: </a:t>
            </a:r>
            <a:endParaRPr/>
          </a:p>
          <a:p>
            <a:pPr indent="-381000" lvl="1" marL="914400" rtl="0" algn="l">
              <a:spcBef>
                <a:spcPts val="1000"/>
              </a:spcBef>
              <a:spcAft>
                <a:spcPts val="0"/>
              </a:spcAft>
              <a:buSzPts val="2400"/>
              <a:buChar char="○"/>
            </a:pPr>
            <a:r>
              <a:rPr lang="en"/>
              <a:t>One topic was found to be dominant</a:t>
            </a:r>
            <a:endParaRPr/>
          </a:p>
          <a:p>
            <a:pPr indent="-381000" lvl="1" marL="914400" rtl="0" algn="l">
              <a:spcBef>
                <a:spcPts val="1000"/>
              </a:spcBef>
              <a:spcAft>
                <a:spcPts val="0"/>
              </a:spcAft>
              <a:buSzPts val="2400"/>
              <a:buChar char="○"/>
            </a:pPr>
            <a:r>
              <a:rPr lang="en"/>
              <a:t>Remaining averaged an influence of less than 1%</a:t>
            </a:r>
            <a:endParaRPr/>
          </a:p>
          <a:p>
            <a:pPr indent="-381000" lvl="0" marL="457200" rtl="0" algn="l">
              <a:spcBef>
                <a:spcPts val="1000"/>
              </a:spcBef>
              <a:spcAft>
                <a:spcPts val="1000"/>
              </a:spcAft>
              <a:buSzPts val="2400"/>
              <a:buChar char="●"/>
            </a:pPr>
            <a:r>
              <a:rPr lang="en"/>
              <a:t>Abstract’s short text structure can be an inappropriate fit for probabilistic models that rely on prior distributions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3"/>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NeurIPS Reviewer Guidelines</a:t>
            </a:r>
            <a:endParaRPr/>
          </a:p>
        </p:txBody>
      </p:sp>
      <p:sp>
        <p:nvSpPr>
          <p:cNvPr id="76" name="Google Shape;76;p13"/>
          <p:cNvSpPr txBox="1"/>
          <p:nvPr>
            <p:ph idx="1" type="body"/>
          </p:nvPr>
        </p:nvSpPr>
        <p:spPr>
          <a:xfrm>
            <a:off x="413250" y="1828800"/>
            <a:ext cx="8273700" cy="4297200"/>
          </a:xfrm>
          <a:prstGeom prst="rect">
            <a:avLst/>
          </a:prstGeom>
        </p:spPr>
        <p:txBody>
          <a:bodyPr anchorCtr="0" anchor="t" bIns="91425" lIns="91425" spcFirstLastPara="1" rIns="91425" wrap="square" tIns="91425">
            <a:noAutofit/>
          </a:bodyPr>
          <a:lstStyle/>
          <a:p>
            <a:pPr indent="0" lvl="0" marL="0" rtl="0" algn="l">
              <a:lnSpc>
                <a:spcPct val="100000"/>
              </a:lnSpc>
              <a:spcBef>
                <a:spcPts val="480"/>
              </a:spcBef>
              <a:spcAft>
                <a:spcPts val="0"/>
              </a:spcAft>
              <a:buNone/>
            </a:pPr>
            <a:r>
              <a:rPr lang="en" sz="1800"/>
              <a:t>Strong Accept: Technically flawless paper with </a:t>
            </a:r>
            <a:r>
              <a:rPr b="1" lang="en" sz="1800"/>
              <a:t>groundbreaking impact on one or more areas of AI</a:t>
            </a:r>
            <a:r>
              <a:rPr lang="en" sz="1800"/>
              <a:t>, with exceptionally strong evaluation, reproducibility, and resources, and no </a:t>
            </a:r>
            <a:r>
              <a:rPr b="1" lang="en" sz="1800"/>
              <a:t>unaddressed ethical considerations.</a:t>
            </a:r>
            <a:endParaRPr sz="1800"/>
          </a:p>
          <a:p>
            <a:pPr indent="0" lvl="0" marL="0" rtl="0" algn="l">
              <a:lnSpc>
                <a:spcPct val="100000"/>
              </a:lnSpc>
              <a:spcBef>
                <a:spcPts val="1000"/>
              </a:spcBef>
              <a:spcAft>
                <a:spcPts val="0"/>
              </a:spcAft>
              <a:buNone/>
            </a:pPr>
            <a:r>
              <a:rPr lang="en" sz="1800">
                <a:solidFill>
                  <a:srgbClr val="212529"/>
                </a:solidFill>
                <a:highlight>
                  <a:srgbClr val="FFFFFF"/>
                </a:highlight>
              </a:rPr>
              <a:t>Accept: </a:t>
            </a:r>
            <a:r>
              <a:rPr b="1" lang="en" sz="1800">
                <a:solidFill>
                  <a:srgbClr val="212529"/>
                </a:solidFill>
                <a:highlight>
                  <a:srgbClr val="FFFFFF"/>
                </a:highlight>
              </a:rPr>
              <a:t>Technically solid</a:t>
            </a:r>
            <a:r>
              <a:rPr lang="en" sz="1800">
                <a:solidFill>
                  <a:srgbClr val="212529"/>
                </a:solidFill>
                <a:highlight>
                  <a:srgbClr val="FFFFFF"/>
                </a:highlight>
              </a:rPr>
              <a:t> paper, with high impact on at least one sub-area of AI or </a:t>
            </a:r>
            <a:r>
              <a:rPr b="1" lang="en" sz="1800">
                <a:solidFill>
                  <a:srgbClr val="212529"/>
                </a:solidFill>
                <a:highlight>
                  <a:srgbClr val="FFFFFF"/>
                </a:highlight>
              </a:rPr>
              <a:t>moderate-to-high impact on more than one area of AI</a:t>
            </a:r>
            <a:r>
              <a:rPr lang="en" sz="1800">
                <a:solidFill>
                  <a:srgbClr val="212529"/>
                </a:solidFill>
                <a:highlight>
                  <a:srgbClr val="FFFFFF"/>
                </a:highlight>
              </a:rPr>
              <a:t>, with good-to-excellent evaluation, resources, reproducibility, and no unaddressed ethical considerations.</a:t>
            </a:r>
            <a:endParaRPr sz="1800"/>
          </a:p>
          <a:p>
            <a:pPr indent="0" lvl="0" marL="0" rtl="0" algn="l">
              <a:lnSpc>
                <a:spcPct val="100000"/>
              </a:lnSpc>
              <a:spcBef>
                <a:spcPts val="1000"/>
              </a:spcBef>
              <a:spcAft>
                <a:spcPts val="1000"/>
              </a:spcAft>
              <a:buNone/>
            </a:pPr>
            <a:r>
              <a:rPr lang="en" sz="1800">
                <a:solidFill>
                  <a:srgbClr val="212529"/>
                </a:solidFill>
                <a:highlight>
                  <a:srgbClr val="FFFFFF"/>
                </a:highlight>
              </a:rPr>
              <a:t>Borderline accept: Technically solid paper where reasons to accept outweigh reasons to reject, e.g., </a:t>
            </a:r>
            <a:r>
              <a:rPr b="1" lang="en" sz="1800">
                <a:solidFill>
                  <a:srgbClr val="212529"/>
                </a:solidFill>
                <a:highlight>
                  <a:srgbClr val="FFFFFF"/>
                </a:highlight>
              </a:rPr>
              <a:t>limited evaluation</a:t>
            </a:r>
            <a:r>
              <a:rPr lang="en" sz="1800">
                <a:solidFill>
                  <a:srgbClr val="212529"/>
                </a:solidFill>
                <a:highlight>
                  <a:srgbClr val="FFFFFF"/>
                </a:highlight>
              </a:rPr>
              <a:t>. Please use sparingly.</a:t>
            </a:r>
            <a:endParaRPr b="1" sz="1800"/>
          </a:p>
        </p:txBody>
      </p:sp>
      <p:sp>
        <p:nvSpPr>
          <p:cNvPr id="77" name="Google Shape;77;p13"/>
          <p:cNvSpPr txBox="1"/>
          <p:nvPr/>
        </p:nvSpPr>
        <p:spPr>
          <a:xfrm>
            <a:off x="2641525" y="6138775"/>
            <a:ext cx="405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https://neurips.cc/Conferences/2025/ReviewerGuidelines</a:t>
            </a:r>
            <a:endParaRPr sz="10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7"/>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BERTopic Topic Modelling for Clusters</a:t>
            </a:r>
            <a:endParaRPr/>
          </a:p>
        </p:txBody>
      </p:sp>
      <p:sp>
        <p:nvSpPr>
          <p:cNvPr id="449" name="Google Shape;449;p67"/>
          <p:cNvSpPr txBox="1"/>
          <p:nvPr>
            <p:ph idx="1" type="body"/>
          </p:nvPr>
        </p:nvSpPr>
        <p:spPr>
          <a:xfrm>
            <a:off x="457200" y="1816025"/>
            <a:ext cx="8229600" cy="4310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More effective in extracting appropriate key terms.</a:t>
            </a:r>
            <a:endParaRPr/>
          </a:p>
          <a:p>
            <a:pPr indent="-381000" lvl="0" marL="457200" rtl="0" algn="l">
              <a:spcBef>
                <a:spcPts val="1000"/>
              </a:spcBef>
              <a:spcAft>
                <a:spcPts val="0"/>
              </a:spcAft>
              <a:buSzPts val="2400"/>
              <a:buChar char="●"/>
            </a:pPr>
            <a:r>
              <a:rPr lang="en"/>
              <a:t>Criteria for effectiveness can be determined by: </a:t>
            </a:r>
            <a:endParaRPr/>
          </a:p>
          <a:p>
            <a:pPr indent="-381000" lvl="1" marL="914400" rtl="0" algn="l">
              <a:spcBef>
                <a:spcPts val="1000"/>
              </a:spcBef>
              <a:spcAft>
                <a:spcPts val="0"/>
              </a:spcAft>
              <a:buSzPts val="2400"/>
              <a:buChar char="○"/>
            </a:pPr>
            <a:r>
              <a:rPr lang="en"/>
              <a:t>Semantic relevance of key terms</a:t>
            </a:r>
            <a:endParaRPr/>
          </a:p>
          <a:p>
            <a:pPr indent="-381000" lvl="1" marL="914400" rtl="0" algn="l">
              <a:spcBef>
                <a:spcPts val="1000"/>
              </a:spcBef>
              <a:spcAft>
                <a:spcPts val="0"/>
              </a:spcAft>
              <a:buSzPts val="2400"/>
              <a:buChar char="○"/>
            </a:pPr>
            <a:r>
              <a:rPr lang="en"/>
              <a:t>Diversity of clusters</a:t>
            </a:r>
            <a:endParaRPr/>
          </a:p>
          <a:p>
            <a:pPr indent="-381000" lvl="1" marL="914400" rtl="0" algn="l">
              <a:spcBef>
                <a:spcPts val="1000"/>
              </a:spcBef>
              <a:spcAft>
                <a:spcPts val="0"/>
              </a:spcAft>
              <a:buSzPts val="2400"/>
              <a:buChar char="○"/>
            </a:pPr>
            <a:r>
              <a:rPr lang="en"/>
              <a:t>Representative topics (</a:t>
            </a:r>
            <a:r>
              <a:rPr lang="en"/>
              <a:t>e.g.,</a:t>
            </a:r>
            <a:r>
              <a:rPr lang="en"/>
              <a:t> key terms can relate to majority of cluster)</a:t>
            </a:r>
            <a:endParaRPr/>
          </a:p>
          <a:p>
            <a:pPr indent="0" lvl="0" marL="0" rtl="0" algn="l">
              <a:spcBef>
                <a:spcPts val="100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8"/>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OCCAMS implementation and results</a:t>
            </a:r>
            <a:endParaRPr/>
          </a:p>
        </p:txBody>
      </p:sp>
      <p:sp>
        <p:nvSpPr>
          <p:cNvPr id="455" name="Google Shape;455;p68"/>
          <p:cNvSpPr txBox="1"/>
          <p:nvPr>
            <p:ph idx="1" type="body"/>
          </p:nvPr>
        </p:nvSpPr>
        <p:spPr>
          <a:xfrm>
            <a:off x="457200" y="1816025"/>
            <a:ext cx="8229600" cy="43101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b="1" lang="en"/>
              <a:t>Preprocessing</a:t>
            </a:r>
            <a:r>
              <a:rPr b="1" lang="en"/>
              <a:t>: </a:t>
            </a:r>
            <a:r>
              <a:rPr lang="en"/>
              <a:t>In addition to standard text preprocessing, abstracts are split by sentence</a:t>
            </a:r>
            <a:endParaRPr/>
          </a:p>
          <a:p>
            <a:pPr indent="-381000" lvl="0" marL="457200" rtl="0" algn="l">
              <a:spcBef>
                <a:spcPts val="1000"/>
              </a:spcBef>
              <a:spcAft>
                <a:spcPts val="0"/>
              </a:spcAft>
              <a:buSzPts val="2400"/>
              <a:buChar char="●"/>
            </a:pPr>
            <a:r>
              <a:rPr b="1" lang="en"/>
              <a:t>Potential Setbacks: </a:t>
            </a:r>
            <a:r>
              <a:rPr lang="en"/>
              <a:t>If abstracts are limited in supporting terms or sentences, each sentence could be weighted equally. This will limit the model’s extraction abilities</a:t>
            </a:r>
            <a:endParaRPr/>
          </a:p>
          <a:p>
            <a:pPr indent="-381000" lvl="0" marL="457200" rtl="0" algn="l">
              <a:spcBef>
                <a:spcPts val="1000"/>
              </a:spcBef>
              <a:spcAft>
                <a:spcPts val="0"/>
              </a:spcAft>
              <a:buSzPts val="2400"/>
              <a:buChar char="●"/>
            </a:pPr>
            <a:r>
              <a:rPr b="1" lang="en"/>
              <a:t>Observations: </a:t>
            </a:r>
            <a:r>
              <a:rPr lang="en"/>
              <a:t>Not directly feasible for many abstracts</a:t>
            </a:r>
            <a:endParaRPr/>
          </a:p>
          <a:p>
            <a:pPr indent="-381000" lvl="1" marL="914400" rtl="0" algn="l">
              <a:spcBef>
                <a:spcPts val="1000"/>
              </a:spcBef>
              <a:spcAft>
                <a:spcPts val="0"/>
              </a:spcAft>
              <a:buSzPts val="2400"/>
              <a:buChar char="○"/>
            </a:pPr>
            <a:r>
              <a:rPr lang="en"/>
              <a:t>Some abstracts have only a few long sentences</a:t>
            </a:r>
            <a:endParaRPr/>
          </a:p>
          <a:p>
            <a:pPr indent="-381000" lvl="1" marL="914400" rtl="0" algn="l">
              <a:spcBef>
                <a:spcPts val="1000"/>
              </a:spcBef>
              <a:spcAft>
                <a:spcPts val="1000"/>
              </a:spcAft>
              <a:buSzPts val="2400"/>
              <a:buChar char="○"/>
            </a:pPr>
            <a:r>
              <a:rPr lang="en"/>
              <a:t>Surprisingly, some abstracts only have one sentence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9"/>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Remaining Work</a:t>
            </a:r>
            <a:endParaRPr/>
          </a:p>
        </p:txBody>
      </p:sp>
      <p:sp>
        <p:nvSpPr>
          <p:cNvPr id="461" name="Google Shape;461;p69"/>
          <p:cNvSpPr txBox="1"/>
          <p:nvPr>
            <p:ph idx="1" type="body"/>
          </p:nvPr>
        </p:nvSpPr>
        <p:spPr>
          <a:xfrm>
            <a:off x="457200" y="1816025"/>
            <a:ext cx="8229600" cy="43101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480"/>
              </a:spcBef>
              <a:spcAft>
                <a:spcPts val="0"/>
              </a:spcAft>
              <a:buSzPts val="2400"/>
              <a:buChar char="●"/>
            </a:pPr>
            <a:r>
              <a:rPr lang="en"/>
              <a:t>Implement Jaccard undersampling for global clusters</a:t>
            </a:r>
            <a:endParaRPr/>
          </a:p>
          <a:p>
            <a:pPr indent="-381000" lvl="0" marL="457200" rtl="0" algn="l">
              <a:lnSpc>
                <a:spcPct val="100000"/>
              </a:lnSpc>
              <a:spcBef>
                <a:spcPts val="1000"/>
              </a:spcBef>
              <a:spcAft>
                <a:spcPts val="0"/>
              </a:spcAft>
              <a:buSzPts val="2400"/>
              <a:buChar char="●"/>
            </a:pPr>
            <a:r>
              <a:rPr lang="en"/>
              <a:t>Complete topic modelling for single user abstracts</a:t>
            </a:r>
            <a:endParaRPr/>
          </a:p>
          <a:p>
            <a:pPr indent="-381000" lvl="1" marL="914400" rtl="0" algn="l">
              <a:lnSpc>
                <a:spcPct val="100000"/>
              </a:lnSpc>
              <a:spcBef>
                <a:spcPts val="1000"/>
              </a:spcBef>
              <a:spcAft>
                <a:spcPts val="0"/>
              </a:spcAft>
              <a:buSzPts val="2400"/>
              <a:buChar char="○"/>
            </a:pPr>
            <a:r>
              <a:rPr lang="en"/>
              <a:t>Implement LLM embeddings and zero-shot LLM</a:t>
            </a:r>
            <a:endParaRPr/>
          </a:p>
          <a:p>
            <a:pPr indent="-381000" lvl="1" marL="914400" rtl="0" algn="l">
              <a:lnSpc>
                <a:spcPct val="100000"/>
              </a:lnSpc>
              <a:spcBef>
                <a:spcPts val="1000"/>
              </a:spcBef>
              <a:spcAft>
                <a:spcPts val="0"/>
              </a:spcAft>
              <a:buSzPts val="2400"/>
              <a:buChar char="○"/>
            </a:pPr>
            <a:r>
              <a:rPr lang="en"/>
              <a:t>Experiment with preset ngrams for OCCAMS instead of sentences </a:t>
            </a:r>
            <a:endParaRPr/>
          </a:p>
          <a:p>
            <a:pPr indent="-381000" lvl="0" marL="457200" rtl="0" algn="l">
              <a:lnSpc>
                <a:spcPct val="100000"/>
              </a:lnSpc>
              <a:spcBef>
                <a:spcPts val="1000"/>
              </a:spcBef>
              <a:spcAft>
                <a:spcPts val="0"/>
              </a:spcAft>
              <a:buSzPts val="2400"/>
              <a:buChar char="●"/>
            </a:pPr>
            <a:r>
              <a:rPr lang="en"/>
              <a:t>Topic matching most semantically similar clusters to user abstract</a:t>
            </a:r>
            <a:endParaRPr/>
          </a:p>
          <a:p>
            <a:pPr indent="-381000" lvl="0" marL="457200" rtl="0" algn="l">
              <a:lnSpc>
                <a:spcPct val="100000"/>
              </a:lnSpc>
              <a:spcBef>
                <a:spcPts val="1000"/>
              </a:spcBef>
              <a:spcAft>
                <a:spcPts val="1000"/>
              </a:spcAft>
              <a:buSzPts val="2400"/>
              <a:buChar char="●"/>
            </a:pPr>
            <a:r>
              <a:rPr lang="en"/>
              <a:t>Specialized Topic enhanced RAG prompting for Reasoning LLM</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0"/>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Timeline</a:t>
            </a:r>
            <a:endParaRPr/>
          </a:p>
        </p:txBody>
      </p:sp>
      <p:graphicFrame>
        <p:nvGraphicFramePr>
          <p:cNvPr id="467" name="Google Shape;467;p70"/>
          <p:cNvGraphicFramePr/>
          <p:nvPr/>
        </p:nvGraphicFramePr>
        <p:xfrm>
          <a:off x="952500" y="2095500"/>
          <a:ext cx="3000000" cy="3000000"/>
        </p:xfrm>
        <a:graphic>
          <a:graphicData uri="http://schemas.openxmlformats.org/drawingml/2006/table">
            <a:tbl>
              <a:tblPr>
                <a:noFill/>
                <a:tableStyleId>{63A18296-BC33-4FA6-B494-DE7FE3DF4A74}</a:tableStyleId>
              </a:tblPr>
              <a:tblGrid>
                <a:gridCol w="5112875"/>
                <a:gridCol w="2126125"/>
              </a:tblGrid>
              <a:tr h="381000">
                <a:tc>
                  <a:txBody>
                    <a:bodyPr/>
                    <a:lstStyle/>
                    <a:p>
                      <a:pPr indent="0" lvl="0" marL="0" rtl="0" algn="l">
                        <a:spcBef>
                          <a:spcPts val="0"/>
                        </a:spcBef>
                        <a:spcAft>
                          <a:spcPts val="0"/>
                        </a:spcAft>
                        <a:buNone/>
                      </a:pPr>
                      <a:r>
                        <a:rPr lang="en" sz="1800">
                          <a:solidFill>
                            <a:srgbClr val="0000FF"/>
                          </a:solidFill>
                        </a:rPr>
                        <a:t>Written Preliminary Exam: </a:t>
                      </a:r>
                      <a:r>
                        <a:rPr lang="en" sz="1800">
                          <a:solidFill>
                            <a:srgbClr val="222222"/>
                          </a:solidFill>
                          <a:highlight>
                            <a:srgbClr val="FFFFFF"/>
                          </a:highlight>
                        </a:rPr>
                        <a:t>Jaccard Similarity Undersampling for Document Clustering</a:t>
                      </a:r>
                      <a:r>
                        <a:rPr lang="en" sz="1800"/>
                        <a:t> </a:t>
                      </a:r>
                      <a:endParaRPr sz="1800"/>
                    </a:p>
                  </a:txBody>
                  <a:tcPr marT="91425" marB="91425" marR="91425" marL="91425"/>
                </a:tc>
                <a:tc>
                  <a:txBody>
                    <a:bodyPr/>
                    <a:lstStyle/>
                    <a:p>
                      <a:pPr indent="0" lvl="0" marL="0" rtl="0" algn="l">
                        <a:spcBef>
                          <a:spcPts val="0"/>
                        </a:spcBef>
                        <a:spcAft>
                          <a:spcPts val="0"/>
                        </a:spcAft>
                        <a:buNone/>
                      </a:pPr>
                      <a:r>
                        <a:rPr lang="en" sz="1800"/>
                        <a:t>October 4, 2023</a:t>
                      </a:r>
                      <a:endParaRPr sz="1800"/>
                    </a:p>
                  </a:txBody>
                  <a:tcPr marT="91425" marB="91425" marR="91425" marL="91425"/>
                </a:tc>
              </a:tr>
              <a:tr h="381000">
                <a:tc>
                  <a:txBody>
                    <a:bodyPr/>
                    <a:lstStyle/>
                    <a:p>
                      <a:pPr indent="0" lvl="0" marL="0" rtl="0" algn="l">
                        <a:spcBef>
                          <a:spcPts val="0"/>
                        </a:spcBef>
                        <a:spcAft>
                          <a:spcPts val="0"/>
                        </a:spcAft>
                        <a:buNone/>
                      </a:pPr>
                      <a:r>
                        <a:rPr lang="en" sz="1800">
                          <a:solidFill>
                            <a:srgbClr val="0000FF"/>
                          </a:solidFill>
                        </a:rPr>
                        <a:t>Oral Preliminary Exam:</a:t>
                      </a:r>
                      <a:r>
                        <a:rPr lang="en" sz="1800"/>
                        <a:t> </a:t>
                      </a:r>
                      <a:r>
                        <a:rPr lang="en" sz="1800">
                          <a:solidFill>
                            <a:srgbClr val="222222"/>
                          </a:solidFill>
                          <a:highlight>
                            <a:srgbClr val="FFFFFF"/>
                          </a:highlight>
                        </a:rPr>
                        <a:t>Topic Focused Peer Review Automation using Unsupervised Learning and Large Language Models</a:t>
                      </a:r>
                      <a:endParaRPr sz="1800"/>
                    </a:p>
                  </a:txBody>
                  <a:tcPr marT="91425" marB="91425" marR="91425" marL="91425"/>
                </a:tc>
                <a:tc>
                  <a:txBody>
                    <a:bodyPr/>
                    <a:lstStyle/>
                    <a:p>
                      <a:pPr indent="0" lvl="0" marL="0" rtl="0" algn="l">
                        <a:spcBef>
                          <a:spcPts val="0"/>
                        </a:spcBef>
                        <a:spcAft>
                          <a:spcPts val="0"/>
                        </a:spcAft>
                        <a:buNone/>
                      </a:pPr>
                      <a:r>
                        <a:rPr lang="en" sz="1800"/>
                        <a:t>July 10, 2025</a:t>
                      </a:r>
                      <a:endParaRPr sz="1800"/>
                    </a:p>
                  </a:txBody>
                  <a:tcPr marT="91425" marB="91425" marR="91425" marL="91425"/>
                </a:tc>
              </a:tr>
              <a:tr h="381000">
                <a:tc>
                  <a:txBody>
                    <a:bodyPr/>
                    <a:lstStyle/>
                    <a:p>
                      <a:pPr indent="0" lvl="0" marL="0" rtl="0" algn="l">
                        <a:spcBef>
                          <a:spcPts val="0"/>
                        </a:spcBef>
                        <a:spcAft>
                          <a:spcPts val="0"/>
                        </a:spcAft>
                        <a:buNone/>
                      </a:pPr>
                      <a:r>
                        <a:rPr lang="en" sz="1800"/>
                        <a:t>Remaining Work Estimated Completion</a:t>
                      </a:r>
                      <a:endParaRPr sz="1800"/>
                    </a:p>
                  </a:txBody>
                  <a:tcPr marT="91425" marB="91425" marR="91425" marL="91425"/>
                </a:tc>
                <a:tc>
                  <a:txBody>
                    <a:bodyPr/>
                    <a:lstStyle/>
                    <a:p>
                      <a:pPr indent="0" lvl="0" marL="0" rtl="0" algn="l">
                        <a:spcBef>
                          <a:spcPts val="0"/>
                        </a:spcBef>
                        <a:spcAft>
                          <a:spcPts val="0"/>
                        </a:spcAft>
                        <a:buNone/>
                      </a:pPr>
                      <a:r>
                        <a:rPr lang="en" sz="1800"/>
                        <a:t>October 2025</a:t>
                      </a:r>
                      <a:endParaRPr sz="1800"/>
                    </a:p>
                  </a:txBody>
                  <a:tcPr marT="91425" marB="91425" marR="91425" marL="91425"/>
                </a:tc>
              </a:tr>
              <a:tr h="381000">
                <a:tc>
                  <a:txBody>
                    <a:bodyPr/>
                    <a:lstStyle/>
                    <a:p>
                      <a:pPr indent="0" lvl="0" marL="0" rtl="0" algn="l">
                        <a:spcBef>
                          <a:spcPts val="0"/>
                        </a:spcBef>
                        <a:spcAft>
                          <a:spcPts val="0"/>
                        </a:spcAft>
                        <a:buNone/>
                      </a:pPr>
                      <a:r>
                        <a:rPr lang="en" sz="1800"/>
                        <a:t>Thesis Completion</a:t>
                      </a:r>
                      <a:endParaRPr sz="1800"/>
                    </a:p>
                  </a:txBody>
                  <a:tcPr marT="91425" marB="91425" marR="91425" marL="91425"/>
                </a:tc>
                <a:tc>
                  <a:txBody>
                    <a:bodyPr/>
                    <a:lstStyle/>
                    <a:p>
                      <a:pPr indent="0" lvl="0" marL="0" rtl="0" algn="l">
                        <a:spcBef>
                          <a:spcPts val="0"/>
                        </a:spcBef>
                        <a:spcAft>
                          <a:spcPts val="0"/>
                        </a:spcAft>
                        <a:buNone/>
                      </a:pPr>
                      <a:r>
                        <a:rPr lang="en" sz="1800"/>
                        <a:t>Before January 2026</a:t>
                      </a:r>
                      <a:endParaRPr sz="1800"/>
                    </a:p>
                  </a:txBody>
                  <a:tcPr marT="91425" marB="91425" marR="91425" marL="91425"/>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1"/>
          <p:cNvSpPr txBox="1"/>
          <p:nvPr>
            <p:ph idx="1" type="body"/>
          </p:nvPr>
        </p:nvSpPr>
        <p:spPr>
          <a:xfrm>
            <a:off x="457200" y="1435025"/>
            <a:ext cx="8229600" cy="43101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sz="4800"/>
              <a:t>Thank you for attending my talk. </a:t>
            </a:r>
            <a:endParaRPr sz="4800"/>
          </a:p>
          <a:p>
            <a:pPr indent="0" lvl="0" marL="0" rtl="0" algn="l">
              <a:spcBef>
                <a:spcPts val="480"/>
              </a:spcBef>
              <a:spcAft>
                <a:spcPts val="0"/>
              </a:spcAft>
              <a:buNone/>
            </a:pPr>
            <a:r>
              <a:rPr lang="en" sz="4800"/>
              <a:t> </a:t>
            </a:r>
            <a:endParaRPr sz="4800"/>
          </a:p>
          <a:p>
            <a:pPr indent="0" lvl="0" marL="0" rtl="0" algn="l">
              <a:spcBef>
                <a:spcPts val="480"/>
              </a:spcBef>
              <a:spcAft>
                <a:spcPts val="0"/>
              </a:spcAft>
              <a:buNone/>
            </a:pPr>
            <a:r>
              <a:rPr lang="en" sz="4800"/>
              <a:t>Are there any questions?</a:t>
            </a:r>
            <a:endParaRPr sz="48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2"/>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Appendix</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3"/>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Selecting documents for review and removal</a:t>
            </a:r>
            <a:endParaRPr/>
          </a:p>
        </p:txBody>
      </p:sp>
      <p:grpSp>
        <p:nvGrpSpPr>
          <p:cNvPr id="483" name="Google Shape;483;p73"/>
          <p:cNvGrpSpPr/>
          <p:nvPr/>
        </p:nvGrpSpPr>
        <p:grpSpPr>
          <a:xfrm>
            <a:off x="255000" y="1843438"/>
            <a:ext cx="8634000" cy="1912325"/>
            <a:chOff x="311700" y="1017725"/>
            <a:chExt cx="8634000" cy="1912325"/>
          </a:xfrm>
        </p:grpSpPr>
        <p:pic>
          <p:nvPicPr>
            <p:cNvPr id="484" name="Google Shape;484;p73"/>
            <p:cNvPicPr preferRelativeResize="0"/>
            <p:nvPr/>
          </p:nvPicPr>
          <p:blipFill>
            <a:blip r:embed="rId3">
              <a:alphaModFix/>
            </a:blip>
            <a:stretch>
              <a:fillRect/>
            </a:stretch>
          </p:blipFill>
          <p:spPr>
            <a:xfrm>
              <a:off x="2529149" y="1804700"/>
              <a:ext cx="4437825" cy="1125350"/>
            </a:xfrm>
            <a:prstGeom prst="rect">
              <a:avLst/>
            </a:prstGeom>
            <a:noFill/>
            <a:ln>
              <a:noFill/>
            </a:ln>
          </p:spPr>
        </p:pic>
        <p:sp>
          <p:nvSpPr>
            <p:cNvPr id="485" name="Google Shape;485;p73"/>
            <p:cNvSpPr txBox="1"/>
            <p:nvPr/>
          </p:nvSpPr>
          <p:spPr>
            <a:xfrm>
              <a:off x="311700" y="1017725"/>
              <a:ext cx="8634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Demonstration of Jaccard undersampling between respective documents.  </a:t>
              </a:r>
              <a:r>
                <a:rPr lang="en" sz="1800">
                  <a:solidFill>
                    <a:srgbClr val="000000"/>
                  </a:solidFill>
                </a:rPr>
                <a:t>Our experiment used Jaccard &gt;=.15</a:t>
              </a:r>
              <a:endParaRPr sz="1800"/>
            </a:p>
          </p:txBody>
        </p:sp>
      </p:grpSp>
      <p:sp>
        <p:nvSpPr>
          <p:cNvPr id="486" name="Google Shape;486;p73"/>
          <p:cNvSpPr txBox="1"/>
          <p:nvPr/>
        </p:nvSpPr>
        <p:spPr>
          <a:xfrm>
            <a:off x="255000" y="3755763"/>
            <a:ext cx="7064400" cy="12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Hash dictionary </a:t>
            </a:r>
            <a:endParaRPr/>
          </a:p>
          <a:p>
            <a:pPr indent="-317500" lvl="0" marL="457200" rtl="0" algn="l">
              <a:spcBef>
                <a:spcPts val="0"/>
              </a:spcBef>
              <a:spcAft>
                <a:spcPts val="0"/>
              </a:spcAft>
              <a:buSzPts val="1400"/>
              <a:buAutoNum type="arabicPeriod"/>
            </a:pPr>
            <a:r>
              <a:rPr lang="en"/>
              <a:t>Document removal is based on processing order (1&gt;3&gt;4)</a:t>
            </a:r>
            <a:endParaRPr/>
          </a:p>
          <a:p>
            <a:pPr indent="-317500" lvl="0" marL="457200" rtl="0" algn="l">
              <a:spcBef>
                <a:spcPts val="0"/>
              </a:spcBef>
              <a:spcAft>
                <a:spcPts val="0"/>
              </a:spcAft>
              <a:buSzPts val="1400"/>
              <a:buAutoNum type="arabicPeriod"/>
            </a:pPr>
            <a:r>
              <a:rPr lang="en"/>
              <a:t>First document in match is hash key, Second document is hash value</a:t>
            </a:r>
            <a:endParaRPr/>
          </a:p>
          <a:p>
            <a:pPr indent="-317500" lvl="0" marL="457200" rtl="0" algn="l">
              <a:spcBef>
                <a:spcPts val="0"/>
              </a:spcBef>
              <a:spcAft>
                <a:spcPts val="0"/>
              </a:spcAft>
              <a:buSzPts val="1400"/>
              <a:buAutoNum type="arabicPeriod"/>
            </a:pPr>
            <a:r>
              <a:rPr lang="en"/>
              <a:t>If hash key already exist, then don’t do anything (indicating document is a match with multiple documents)</a:t>
            </a:r>
            <a:endParaRPr/>
          </a:p>
          <a:p>
            <a:pPr indent="-317500" lvl="0" marL="457200" rtl="0" algn="l">
              <a:spcBef>
                <a:spcPts val="0"/>
              </a:spcBef>
              <a:spcAft>
                <a:spcPts val="0"/>
              </a:spcAft>
              <a:buSzPts val="1400"/>
              <a:buAutoNum type="arabicPeriod"/>
            </a:pPr>
            <a:r>
              <a:rPr lang="en"/>
              <a:t>Remove all documents that are hash keys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e.g.,</a:t>
            </a:r>
            <a:r>
              <a:rPr lang="en"/>
              <a:t> Dictionary Key -&gt; Doc 1, Value -&gt; Doc 3 </a:t>
            </a:r>
            <a:endParaRPr/>
          </a:p>
        </p:txBody>
      </p:sp>
      <p:sp>
        <p:nvSpPr>
          <p:cNvPr id="487" name="Google Shape;487;p73"/>
          <p:cNvSpPr txBox="1"/>
          <p:nvPr/>
        </p:nvSpPr>
        <p:spPr>
          <a:xfrm>
            <a:off x="5522275" y="6200100"/>
            <a:ext cx="32796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rPr>
              <a:t>From 890 Written Preliminary</a:t>
            </a:r>
            <a:endParaRPr sz="1800">
              <a:solidFill>
                <a:srgbClr val="0000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 name="Shape 491"/>
        <p:cNvGrpSpPr/>
        <p:nvPr/>
      </p:nvGrpSpPr>
      <p:grpSpPr>
        <a:xfrm>
          <a:off x="0" y="0"/>
          <a:ext cx="0" cy="0"/>
          <a:chOff x="0" y="0"/>
          <a:chExt cx="0" cy="0"/>
        </a:xfrm>
      </p:grpSpPr>
      <p:sp>
        <p:nvSpPr>
          <p:cNvPr id="492" name="Google Shape;492;p74"/>
          <p:cNvSpPr txBox="1"/>
          <p:nvPr>
            <p:ph type="title"/>
          </p:nvPr>
        </p:nvSpPr>
        <p:spPr>
          <a:xfrm>
            <a:off x="311700" y="593367"/>
            <a:ext cx="85206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 of Second Experiment</a:t>
            </a:r>
            <a:endParaRPr/>
          </a:p>
        </p:txBody>
      </p:sp>
      <p:pic>
        <p:nvPicPr>
          <p:cNvPr id="493" name="Google Shape;493;p74"/>
          <p:cNvPicPr preferRelativeResize="0"/>
          <p:nvPr/>
        </p:nvPicPr>
        <p:blipFill>
          <a:blip r:embed="rId3">
            <a:alphaModFix/>
          </a:blip>
          <a:stretch>
            <a:fillRect/>
          </a:stretch>
        </p:blipFill>
        <p:spPr>
          <a:xfrm>
            <a:off x="1988100" y="1316167"/>
            <a:ext cx="5172961" cy="3820974"/>
          </a:xfrm>
          <a:prstGeom prst="rect">
            <a:avLst/>
          </a:prstGeom>
          <a:noFill/>
          <a:ln>
            <a:noFill/>
          </a:ln>
        </p:spPr>
      </p:pic>
      <p:sp>
        <p:nvSpPr>
          <p:cNvPr id="494" name="Google Shape;494;p74"/>
          <p:cNvSpPr txBox="1"/>
          <p:nvPr>
            <p:ph idx="12" type="sldNum"/>
          </p:nvPr>
        </p:nvSpPr>
        <p:spPr>
          <a:xfrm>
            <a:off x="8472458" y="6217622"/>
            <a:ext cx="548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495" name="Google Shape;495;p74"/>
          <p:cNvSpPr txBox="1"/>
          <p:nvPr/>
        </p:nvSpPr>
        <p:spPr>
          <a:xfrm>
            <a:off x="5522275" y="6200100"/>
            <a:ext cx="32796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rPr>
              <a:t>From 890 Written Preliminary</a:t>
            </a:r>
            <a:endParaRPr sz="1800">
              <a:solidFill>
                <a:srgbClr val="0000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 name="Shape 499"/>
        <p:cNvGrpSpPr/>
        <p:nvPr/>
      </p:nvGrpSpPr>
      <p:grpSpPr>
        <a:xfrm>
          <a:off x="0" y="0"/>
          <a:ext cx="0" cy="0"/>
          <a:chOff x="0" y="0"/>
          <a:chExt cx="0" cy="0"/>
        </a:xfrm>
      </p:grpSpPr>
      <p:sp>
        <p:nvSpPr>
          <p:cNvPr id="500" name="Google Shape;500;p75"/>
          <p:cNvSpPr txBox="1"/>
          <p:nvPr>
            <p:ph type="title"/>
          </p:nvPr>
        </p:nvSpPr>
        <p:spPr>
          <a:xfrm>
            <a:off x="311700" y="593367"/>
            <a:ext cx="85206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 of Second Experiment</a:t>
            </a:r>
            <a:endParaRPr/>
          </a:p>
        </p:txBody>
      </p:sp>
      <p:pic>
        <p:nvPicPr>
          <p:cNvPr id="501" name="Google Shape;501;p75"/>
          <p:cNvPicPr preferRelativeResize="0"/>
          <p:nvPr/>
        </p:nvPicPr>
        <p:blipFill>
          <a:blip r:embed="rId3">
            <a:alphaModFix/>
          </a:blip>
          <a:stretch>
            <a:fillRect/>
          </a:stretch>
        </p:blipFill>
        <p:spPr>
          <a:xfrm>
            <a:off x="1884938" y="1377000"/>
            <a:ext cx="5374131" cy="3820975"/>
          </a:xfrm>
          <a:prstGeom prst="rect">
            <a:avLst/>
          </a:prstGeom>
          <a:noFill/>
          <a:ln>
            <a:noFill/>
          </a:ln>
        </p:spPr>
      </p:pic>
      <p:sp>
        <p:nvSpPr>
          <p:cNvPr id="502" name="Google Shape;502;p75"/>
          <p:cNvSpPr txBox="1"/>
          <p:nvPr>
            <p:ph idx="12" type="sldNum"/>
          </p:nvPr>
        </p:nvSpPr>
        <p:spPr>
          <a:xfrm>
            <a:off x="8472458" y="6217622"/>
            <a:ext cx="548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503" name="Google Shape;503;p75"/>
          <p:cNvSpPr txBox="1"/>
          <p:nvPr/>
        </p:nvSpPr>
        <p:spPr>
          <a:xfrm>
            <a:off x="5522275" y="6200100"/>
            <a:ext cx="32796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rPr>
              <a:t>From 890 Written Preliminary</a:t>
            </a:r>
            <a:endParaRPr sz="1800">
              <a:solidFill>
                <a:srgbClr val="0000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6"/>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Classifying Global Clusters</a:t>
            </a:r>
            <a:endParaRPr/>
          </a:p>
        </p:txBody>
      </p:sp>
      <p:pic>
        <p:nvPicPr>
          <p:cNvPr id="509" name="Google Shape;509;p76"/>
          <p:cNvPicPr preferRelativeResize="0"/>
          <p:nvPr/>
        </p:nvPicPr>
        <p:blipFill rotWithShape="1">
          <a:blip r:embed="rId3">
            <a:alphaModFix/>
          </a:blip>
          <a:srcRect b="-11881" l="0" r="0" t="0"/>
          <a:stretch/>
        </p:blipFill>
        <p:spPr>
          <a:xfrm>
            <a:off x="2942675" y="1884363"/>
            <a:ext cx="2451911" cy="4737187"/>
          </a:xfrm>
          <a:prstGeom prst="rect">
            <a:avLst/>
          </a:prstGeom>
          <a:noFill/>
          <a:ln>
            <a:noFill/>
          </a:ln>
        </p:spPr>
      </p:pic>
      <p:sp>
        <p:nvSpPr>
          <p:cNvPr id="510" name="Google Shape;510;p76"/>
          <p:cNvSpPr txBox="1"/>
          <p:nvPr/>
        </p:nvSpPr>
        <p:spPr>
          <a:xfrm>
            <a:off x="3597100" y="5931275"/>
            <a:ext cx="12606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a:t>
            </a:r>
            <a:endParaRPr sz="24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4"/>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Topic Coverage Impact</a:t>
            </a:r>
            <a:endParaRPr/>
          </a:p>
        </p:txBody>
      </p:sp>
      <p:sp>
        <p:nvSpPr>
          <p:cNvPr id="83" name="Google Shape;83;p14"/>
          <p:cNvSpPr txBox="1"/>
          <p:nvPr>
            <p:ph idx="1" type="body"/>
          </p:nvPr>
        </p:nvSpPr>
        <p:spPr>
          <a:xfrm>
            <a:off x="457200" y="1793500"/>
            <a:ext cx="8229600" cy="39516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Local topic coverage of solutions to same/ similar RQs</a:t>
            </a:r>
            <a:endParaRPr/>
          </a:p>
          <a:p>
            <a:pPr indent="-381000" lvl="0" marL="457200" rtl="0" algn="l">
              <a:spcBef>
                <a:spcPts val="1000"/>
              </a:spcBef>
              <a:spcAft>
                <a:spcPts val="0"/>
              </a:spcAft>
              <a:buSzPts val="2400"/>
              <a:buChar char="•"/>
            </a:pPr>
            <a:r>
              <a:rPr lang="en"/>
              <a:t>Global topic coverage to understand areas of relevance and impact</a:t>
            </a:r>
            <a:endParaRPr/>
          </a:p>
          <a:p>
            <a:pPr indent="0" lvl="0" marL="0" rtl="0" algn="l">
              <a:spcBef>
                <a:spcPts val="1000"/>
              </a:spcBef>
              <a:spcAft>
                <a:spcPts val="0"/>
              </a:spcAft>
              <a:buNone/>
            </a:pPr>
            <a:r>
              <a:t/>
            </a:r>
            <a:endParaRPr/>
          </a:p>
          <a:p>
            <a:pPr indent="0" lvl="0" marL="0" rtl="0" algn="l">
              <a:spcBef>
                <a:spcPts val="480"/>
              </a:spcBef>
              <a:spcAft>
                <a:spcPts val="0"/>
              </a:spcAft>
              <a:buNone/>
            </a:pPr>
            <a:r>
              <a:t/>
            </a:r>
            <a:endParaRPr>
              <a:solidFill>
                <a:srgbClr val="0000FF"/>
              </a:solidFill>
            </a:endParaRPr>
          </a:p>
        </p:txBody>
      </p:sp>
      <p:pic>
        <p:nvPicPr>
          <p:cNvPr id="84" name="Google Shape;84;p14"/>
          <p:cNvPicPr preferRelativeResize="0"/>
          <p:nvPr/>
        </p:nvPicPr>
        <p:blipFill>
          <a:blip r:embed="rId3">
            <a:alphaModFix/>
          </a:blip>
          <a:stretch>
            <a:fillRect/>
          </a:stretch>
        </p:blipFill>
        <p:spPr>
          <a:xfrm>
            <a:off x="1630450" y="4075863"/>
            <a:ext cx="2362200" cy="1933575"/>
          </a:xfrm>
          <a:prstGeom prst="rect">
            <a:avLst/>
          </a:prstGeom>
          <a:noFill/>
          <a:ln>
            <a:noFill/>
          </a:ln>
        </p:spPr>
      </p:pic>
      <p:pic>
        <p:nvPicPr>
          <p:cNvPr id="85" name="Google Shape;85;p14"/>
          <p:cNvPicPr preferRelativeResize="0"/>
          <p:nvPr/>
        </p:nvPicPr>
        <p:blipFill>
          <a:blip r:embed="rId4">
            <a:alphaModFix/>
          </a:blip>
          <a:stretch>
            <a:fillRect/>
          </a:stretch>
        </p:blipFill>
        <p:spPr>
          <a:xfrm>
            <a:off x="4847975" y="3694875"/>
            <a:ext cx="2658850" cy="265885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7"/>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Topic Modelling Single User Abstracts</a:t>
            </a:r>
            <a:endParaRPr/>
          </a:p>
        </p:txBody>
      </p:sp>
      <p:graphicFrame>
        <p:nvGraphicFramePr>
          <p:cNvPr id="516" name="Google Shape;516;p77"/>
          <p:cNvGraphicFramePr/>
          <p:nvPr/>
        </p:nvGraphicFramePr>
        <p:xfrm>
          <a:off x="457200" y="1816000"/>
          <a:ext cx="3000000" cy="3000000"/>
        </p:xfrm>
        <a:graphic>
          <a:graphicData uri="http://schemas.openxmlformats.org/drawingml/2006/table">
            <a:tbl>
              <a:tblPr>
                <a:noFill/>
                <a:tableStyleId>{63A18296-BC33-4FA6-B494-DE7FE3DF4A74}</a:tableStyleId>
              </a:tblPr>
              <a:tblGrid>
                <a:gridCol w="1616800"/>
                <a:gridCol w="2723225"/>
                <a:gridCol w="3889575"/>
              </a:tblGrid>
              <a:tr h="343125">
                <a:tc>
                  <a:txBody>
                    <a:bodyPr/>
                    <a:lstStyle/>
                    <a:p>
                      <a:pPr indent="0" lvl="0" marL="0" rtl="0" algn="l">
                        <a:spcBef>
                          <a:spcPts val="0"/>
                        </a:spcBef>
                        <a:spcAft>
                          <a:spcPts val="0"/>
                        </a:spcAft>
                        <a:buNone/>
                      </a:pPr>
                      <a:r>
                        <a:rPr lang="en"/>
                        <a:t>Approach</a:t>
                      </a:r>
                      <a:endParaRPr/>
                    </a:p>
                  </a:txBody>
                  <a:tcPr marT="91425" marB="91425" marR="91425" marL="91425"/>
                </a:tc>
                <a:tc>
                  <a:txBody>
                    <a:bodyPr/>
                    <a:lstStyle/>
                    <a:p>
                      <a:pPr indent="0" lvl="0" marL="0" rtl="0" algn="l">
                        <a:spcBef>
                          <a:spcPts val="0"/>
                        </a:spcBef>
                        <a:spcAft>
                          <a:spcPts val="0"/>
                        </a:spcAft>
                        <a:buNone/>
                      </a:pPr>
                      <a:r>
                        <a:rPr lang="en"/>
                        <a:t>Pros</a:t>
                      </a:r>
                      <a:endParaRPr/>
                    </a:p>
                  </a:txBody>
                  <a:tcPr marT="91425" marB="91425" marR="91425" marL="91425"/>
                </a:tc>
                <a:tc>
                  <a:txBody>
                    <a:bodyPr/>
                    <a:lstStyle/>
                    <a:p>
                      <a:pPr indent="0" lvl="0" marL="0" rtl="0" algn="l">
                        <a:spcBef>
                          <a:spcPts val="0"/>
                        </a:spcBef>
                        <a:spcAft>
                          <a:spcPts val="0"/>
                        </a:spcAft>
                        <a:buNone/>
                      </a:pPr>
                      <a:r>
                        <a:rPr lang="en"/>
                        <a:t>Challenges</a:t>
                      </a:r>
                      <a:endParaRPr/>
                    </a:p>
                  </a:txBody>
                  <a:tcPr marT="91425" marB="91425" marR="91425" marL="91425"/>
                </a:tc>
              </a:tr>
              <a:tr h="1140575">
                <a:tc>
                  <a:txBody>
                    <a:bodyPr/>
                    <a:lstStyle/>
                    <a:p>
                      <a:pPr indent="0" lvl="0" marL="0" rtl="0" algn="l">
                        <a:spcBef>
                          <a:spcPts val="0"/>
                        </a:spcBef>
                        <a:spcAft>
                          <a:spcPts val="0"/>
                        </a:spcAft>
                        <a:buNone/>
                      </a:pPr>
                      <a:r>
                        <a:rPr b="1" lang="en">
                          <a:solidFill>
                            <a:srgbClr val="0000FF"/>
                          </a:solidFill>
                        </a:rPr>
                        <a:t>Apply LLM sentence embeddings to full abstract</a:t>
                      </a:r>
                      <a:endParaRPr b="1">
                        <a:solidFill>
                          <a:srgbClr val="0000FF"/>
                        </a:solidFill>
                      </a:endParaRPr>
                    </a:p>
                  </a:txBody>
                  <a:tcPr marT="91425" marB="91425" marR="91425" marL="91425"/>
                </a:tc>
                <a:tc>
                  <a:txBody>
                    <a:bodyPr/>
                    <a:lstStyle/>
                    <a:p>
                      <a:pPr indent="-317500" lvl="0" marL="457200" rtl="0" algn="l">
                        <a:spcBef>
                          <a:spcPts val="0"/>
                        </a:spcBef>
                        <a:spcAft>
                          <a:spcPts val="0"/>
                        </a:spcAft>
                        <a:buSzPts val="1400"/>
                        <a:buChar char="●"/>
                      </a:pPr>
                      <a:r>
                        <a:rPr lang="en"/>
                        <a:t>Will contain all semantic information</a:t>
                      </a:r>
                      <a:endParaRPr/>
                    </a:p>
                  </a:txBody>
                  <a:tcPr marT="91425" marB="91425" marR="91425" marL="91425"/>
                </a:tc>
                <a:tc>
                  <a:txBody>
                    <a:bodyPr/>
                    <a:lstStyle/>
                    <a:p>
                      <a:pPr indent="-317500" lvl="0" marL="457200" rtl="0" algn="l">
                        <a:spcBef>
                          <a:spcPts val="0"/>
                        </a:spcBef>
                        <a:spcAft>
                          <a:spcPts val="0"/>
                        </a:spcAft>
                        <a:buSzPts val="1400"/>
                        <a:buChar char="●"/>
                      </a:pPr>
                      <a:r>
                        <a:rPr lang="en"/>
                        <a:t>Mean-pooling may dilute meaning from any individual term</a:t>
                      </a:r>
                      <a:endParaRPr/>
                    </a:p>
                    <a:p>
                      <a:pPr indent="-317500" lvl="0" marL="457200" rtl="0" algn="l">
                        <a:spcBef>
                          <a:spcPts val="0"/>
                        </a:spcBef>
                        <a:spcAft>
                          <a:spcPts val="0"/>
                        </a:spcAft>
                        <a:buSzPts val="1400"/>
                        <a:buChar char="●"/>
                      </a:pPr>
                      <a:r>
                        <a:rPr lang="en"/>
                        <a:t>Potentially mislead the topic</a:t>
                      </a:r>
                      <a:endParaRPr/>
                    </a:p>
                  </a:txBody>
                  <a:tcPr marT="91425" marB="91425" marR="91425" marL="91425"/>
                </a:tc>
              </a:tr>
              <a:tr h="1140575">
                <a:tc>
                  <a:txBody>
                    <a:bodyPr/>
                    <a:lstStyle/>
                    <a:p>
                      <a:pPr indent="0" lvl="0" marL="0" rtl="0" algn="l">
                        <a:spcBef>
                          <a:spcPts val="0"/>
                        </a:spcBef>
                        <a:spcAft>
                          <a:spcPts val="0"/>
                        </a:spcAft>
                        <a:buNone/>
                      </a:pPr>
                      <a:r>
                        <a:rPr b="1" lang="en">
                          <a:solidFill>
                            <a:srgbClr val="0000FF"/>
                          </a:solidFill>
                        </a:rPr>
                        <a:t>First apply sentence extraction technique </a:t>
                      </a:r>
                      <a:endParaRPr b="1"/>
                    </a:p>
                  </a:txBody>
                  <a:tcPr marT="91425" marB="91425" marR="91425" marL="91425"/>
                </a:tc>
                <a:tc>
                  <a:txBody>
                    <a:bodyPr/>
                    <a:lstStyle/>
                    <a:p>
                      <a:pPr indent="-317500" lvl="0" marL="457200" rtl="0" algn="l">
                        <a:spcBef>
                          <a:spcPts val="0"/>
                        </a:spcBef>
                        <a:spcAft>
                          <a:spcPts val="0"/>
                        </a:spcAft>
                        <a:buSzPts val="1400"/>
                        <a:buChar char="●"/>
                      </a:pPr>
                      <a:r>
                        <a:rPr lang="en"/>
                        <a:t>Shortens the abstract</a:t>
                      </a:r>
                      <a:endParaRPr/>
                    </a:p>
                    <a:p>
                      <a:pPr indent="-317500" lvl="0" marL="457200" rtl="0" algn="l">
                        <a:spcBef>
                          <a:spcPts val="0"/>
                        </a:spcBef>
                        <a:spcAft>
                          <a:spcPts val="0"/>
                        </a:spcAft>
                        <a:buSzPts val="1400"/>
                        <a:buChar char="●"/>
                      </a:pPr>
                      <a:r>
                        <a:rPr lang="en"/>
                        <a:t>Less negative impact of mean-pooling</a:t>
                      </a:r>
                      <a:endParaRPr/>
                    </a:p>
                  </a:txBody>
                  <a:tcPr marT="91425" marB="91425" marR="91425" marL="91425"/>
                </a:tc>
                <a:tc>
                  <a:txBody>
                    <a:bodyPr/>
                    <a:lstStyle/>
                    <a:p>
                      <a:pPr indent="-317500" lvl="0" marL="457200" rtl="0" algn="l">
                        <a:spcBef>
                          <a:spcPts val="0"/>
                        </a:spcBef>
                        <a:spcAft>
                          <a:spcPts val="0"/>
                        </a:spcAft>
                        <a:buSzPts val="1400"/>
                        <a:buChar char="●"/>
                      </a:pPr>
                      <a:r>
                        <a:rPr lang="en"/>
                        <a:t>Reliant on supportive text, which is not prevalent in abstracts</a:t>
                      </a:r>
                      <a:endParaRPr/>
                    </a:p>
                    <a:p>
                      <a:pPr indent="-317500" lvl="0" marL="457200" rtl="0" algn="l">
                        <a:spcBef>
                          <a:spcPts val="0"/>
                        </a:spcBef>
                        <a:spcAft>
                          <a:spcPts val="0"/>
                        </a:spcAft>
                        <a:buSzPts val="1400"/>
                        <a:buChar char="●"/>
                      </a:pPr>
                      <a:r>
                        <a:rPr lang="en"/>
                        <a:t>Not meaningful when </a:t>
                      </a:r>
                      <a:r>
                        <a:rPr lang="en"/>
                        <a:t>abstract</a:t>
                      </a:r>
                      <a:r>
                        <a:rPr lang="en"/>
                        <a:t> have only few sentences. </a:t>
                      </a:r>
                      <a:endParaRPr/>
                    </a:p>
                  </a:txBody>
                  <a:tcPr marT="91425" marB="91425" marR="91425" marL="91425"/>
                </a:tc>
              </a:tr>
              <a:tr h="1140575">
                <a:tc>
                  <a:txBody>
                    <a:bodyPr/>
                    <a:lstStyle/>
                    <a:p>
                      <a:pPr indent="0" lvl="0" marL="0" rtl="0" algn="l">
                        <a:spcBef>
                          <a:spcPts val="0"/>
                        </a:spcBef>
                        <a:spcAft>
                          <a:spcPts val="0"/>
                        </a:spcAft>
                        <a:buNone/>
                      </a:pPr>
                      <a:r>
                        <a:rPr b="1" lang="en">
                          <a:solidFill>
                            <a:srgbClr val="0000FF"/>
                          </a:solidFill>
                        </a:rPr>
                        <a:t>Zero-shot LLM prompting</a:t>
                      </a:r>
                      <a:endParaRPr b="1">
                        <a:solidFill>
                          <a:srgbClr val="0000FF"/>
                        </a:solidFill>
                      </a:endParaRPr>
                    </a:p>
                  </a:txBody>
                  <a:tcPr marT="91425" marB="91425" marR="91425" marL="91425"/>
                </a:tc>
                <a:tc>
                  <a:txBody>
                    <a:bodyPr/>
                    <a:lstStyle/>
                    <a:p>
                      <a:pPr indent="-317500" lvl="0" marL="457200" rtl="0" algn="l">
                        <a:spcBef>
                          <a:spcPts val="0"/>
                        </a:spcBef>
                        <a:spcAft>
                          <a:spcPts val="0"/>
                        </a:spcAft>
                        <a:buSzPts val="1400"/>
                        <a:buChar char="●"/>
                      </a:pPr>
                      <a:r>
                        <a:rPr lang="en"/>
                        <a:t>Provides specific keywords </a:t>
                      </a:r>
                      <a:endParaRPr/>
                    </a:p>
                    <a:p>
                      <a:pPr indent="-317500" lvl="0" marL="457200" rtl="0" algn="l">
                        <a:spcBef>
                          <a:spcPts val="0"/>
                        </a:spcBef>
                        <a:spcAft>
                          <a:spcPts val="0"/>
                        </a:spcAft>
                        <a:buSzPts val="1400"/>
                        <a:buChar char="●"/>
                      </a:pPr>
                      <a:r>
                        <a:rPr lang="en"/>
                        <a:t>Abstracts supporting knowledge from large pool of training data</a:t>
                      </a:r>
                      <a:endParaRPr/>
                    </a:p>
                  </a:txBody>
                  <a:tcPr marT="91425" marB="91425" marR="91425" marL="91425"/>
                </a:tc>
                <a:tc>
                  <a:txBody>
                    <a:bodyPr/>
                    <a:lstStyle/>
                    <a:p>
                      <a:pPr indent="-317500" lvl="0" marL="457200" rtl="0" algn="l">
                        <a:spcBef>
                          <a:spcPts val="0"/>
                        </a:spcBef>
                        <a:spcAft>
                          <a:spcPts val="0"/>
                        </a:spcAft>
                        <a:buSzPts val="1400"/>
                        <a:buChar char="●"/>
                      </a:pPr>
                      <a:r>
                        <a:rPr lang="en"/>
                        <a:t>Less interpretability</a:t>
                      </a:r>
                      <a:endParaRPr/>
                    </a:p>
                    <a:p>
                      <a:pPr indent="-317500" lvl="0" marL="457200" rtl="0" algn="l">
                        <a:spcBef>
                          <a:spcPts val="0"/>
                        </a:spcBef>
                        <a:spcAft>
                          <a:spcPts val="0"/>
                        </a:spcAft>
                        <a:buSzPts val="1400"/>
                        <a:buChar char="●"/>
                      </a:pPr>
                      <a:r>
                        <a:rPr lang="en"/>
                        <a:t>Might be difficult to tune temperature or </a:t>
                      </a:r>
                      <a:r>
                        <a:rPr lang="en"/>
                        <a:t>variability</a:t>
                      </a:r>
                      <a:r>
                        <a:rPr lang="en"/>
                        <a:t> of key-word changes between similar abstracts</a:t>
                      </a:r>
                      <a:endParaRPr/>
                    </a:p>
                    <a:p>
                      <a:pPr indent="-317500" lvl="0" marL="457200" rtl="0" algn="l">
                        <a:spcBef>
                          <a:spcPts val="0"/>
                        </a:spcBef>
                        <a:spcAft>
                          <a:spcPts val="0"/>
                        </a:spcAft>
                        <a:buSzPts val="1400"/>
                        <a:buChar char="●"/>
                      </a:pPr>
                      <a:r>
                        <a:rPr lang="en"/>
                        <a:t>Domain specific terms could be missed</a:t>
                      </a:r>
                      <a:endParaRPr/>
                    </a:p>
                  </a:txBody>
                  <a:tcPr marT="91425" marB="91425" marR="91425" marL="91425"/>
                </a:tc>
              </a:tr>
            </a:tbl>
          </a:graphicData>
        </a:graphic>
      </p:graphicFrame>
      <p:sp>
        <p:nvSpPr>
          <p:cNvPr id="517" name="Google Shape;517;p77"/>
          <p:cNvSpPr txBox="1"/>
          <p:nvPr/>
        </p:nvSpPr>
        <p:spPr>
          <a:xfrm>
            <a:off x="872975" y="5782125"/>
            <a:ext cx="8118600" cy="2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8"/>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Defining Outlier Baseline</a:t>
            </a:r>
            <a:endParaRPr/>
          </a:p>
        </p:txBody>
      </p:sp>
      <p:sp>
        <p:nvSpPr>
          <p:cNvPr id="523" name="Google Shape;523;p78"/>
          <p:cNvSpPr txBox="1"/>
          <p:nvPr>
            <p:ph idx="1" type="body"/>
          </p:nvPr>
        </p:nvSpPr>
        <p:spPr>
          <a:xfrm>
            <a:off x="457200" y="1816025"/>
            <a:ext cx="8229600" cy="43101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Previous work by [Weng et al.] clustered 593 abstracts collected from SCOPUS using GPT-3 embeddings, UMAP, and HDBSCAN</a:t>
            </a:r>
            <a:endParaRPr/>
          </a:p>
          <a:p>
            <a:pPr indent="-381000" lvl="0" marL="457200" rtl="0" algn="l">
              <a:spcBef>
                <a:spcPts val="1000"/>
              </a:spcBef>
              <a:spcAft>
                <a:spcPts val="0"/>
              </a:spcAft>
              <a:buSzPts val="2400"/>
              <a:buChar char="●"/>
            </a:pPr>
            <a:r>
              <a:rPr lang="en"/>
              <a:t>Classified 48.3% (287 out of 593 abstracts) as outliers </a:t>
            </a:r>
            <a:endParaRPr/>
          </a:p>
          <a:p>
            <a:pPr indent="-381000" lvl="0" marL="457200" rtl="0" algn="l">
              <a:spcBef>
                <a:spcPts val="1000"/>
              </a:spcBef>
              <a:spcAft>
                <a:spcPts val="0"/>
              </a:spcAft>
              <a:buSzPts val="2400"/>
              <a:buChar char="●"/>
            </a:pPr>
            <a:r>
              <a:rPr lang="en"/>
              <a:t>key terms</a:t>
            </a:r>
            <a:r>
              <a:rPr lang="en"/>
              <a:t>: “AI”, “machine learning,” and “urban-related planning, design, governance and data” </a:t>
            </a:r>
            <a:endParaRPr/>
          </a:p>
          <a:p>
            <a:pPr indent="-381000" lvl="0" marL="457200" rtl="0" algn="l">
              <a:spcBef>
                <a:spcPts val="1000"/>
              </a:spcBef>
              <a:spcAft>
                <a:spcPts val="0"/>
              </a:spcAft>
              <a:buSzPts val="2400"/>
              <a:buChar char="●"/>
            </a:pPr>
            <a:r>
              <a:rPr lang="en"/>
              <a:t>Broader computer science domain should generate at least as many outliers</a:t>
            </a:r>
            <a:endParaRPr/>
          </a:p>
          <a:p>
            <a:pPr indent="-381000" lvl="0" marL="457200" rtl="0" algn="l">
              <a:spcBef>
                <a:spcPts val="1000"/>
              </a:spcBef>
              <a:spcAft>
                <a:spcPts val="0"/>
              </a:spcAft>
              <a:buSzPts val="2400"/>
              <a:buChar char="●"/>
            </a:pPr>
            <a:r>
              <a:rPr b="1" lang="en"/>
              <a:t>48.3% is set as an outlier baseline threshold</a:t>
            </a:r>
            <a:endParaRPr b="1"/>
          </a:p>
          <a:p>
            <a:pPr indent="0" lvl="0" marL="0" rtl="0" algn="l">
              <a:spcBef>
                <a:spcPts val="10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5"/>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Topic Coverage Impact </a:t>
            </a:r>
            <a:endParaRPr/>
          </a:p>
        </p:txBody>
      </p:sp>
      <p:sp>
        <p:nvSpPr>
          <p:cNvPr id="91" name="Google Shape;91;p15"/>
          <p:cNvSpPr txBox="1"/>
          <p:nvPr>
            <p:ph idx="1" type="body"/>
          </p:nvPr>
        </p:nvSpPr>
        <p:spPr>
          <a:xfrm>
            <a:off x="457200" y="1828800"/>
            <a:ext cx="8229600" cy="42972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t>Resolve some </a:t>
            </a:r>
            <a:r>
              <a:rPr lang="en"/>
              <a:t>key terms</a:t>
            </a:r>
            <a:r>
              <a:rPr lang="en"/>
              <a:t> nuance that combine:</a:t>
            </a:r>
            <a:endParaRPr/>
          </a:p>
          <a:p>
            <a:pPr indent="-381000" lvl="0" marL="457200" rtl="0" algn="l">
              <a:spcBef>
                <a:spcPts val="480"/>
              </a:spcBef>
              <a:spcAft>
                <a:spcPts val="0"/>
              </a:spcAft>
              <a:buSzPts val="2400"/>
              <a:buChar char="•"/>
            </a:pPr>
            <a:r>
              <a:rPr lang="en"/>
              <a:t>Similar research across </a:t>
            </a:r>
            <a:r>
              <a:rPr lang="en"/>
              <a:t>key term</a:t>
            </a:r>
            <a:r>
              <a:rPr lang="en"/>
              <a:t> </a:t>
            </a:r>
            <a:r>
              <a:rPr lang="en"/>
              <a:t>groups</a:t>
            </a:r>
            <a:r>
              <a:rPr lang="en"/>
              <a:t> from different time periods</a:t>
            </a:r>
            <a:endParaRPr/>
          </a:p>
          <a:p>
            <a:pPr indent="-381000" lvl="0" marL="457200" rtl="0" algn="l">
              <a:spcBef>
                <a:spcPts val="1000"/>
              </a:spcBef>
              <a:spcAft>
                <a:spcPts val="0"/>
              </a:spcAft>
              <a:buSzPts val="2400"/>
              <a:buChar char="•"/>
            </a:pPr>
            <a:r>
              <a:rPr lang="en"/>
              <a:t>Unique </a:t>
            </a:r>
            <a:r>
              <a:rPr lang="en"/>
              <a:t>key terms</a:t>
            </a:r>
            <a:r>
              <a:rPr lang="en"/>
              <a:t> with a common identifying topic</a:t>
            </a:r>
            <a:endParaRPr/>
          </a:p>
          <a:p>
            <a:pPr indent="-381000" lvl="0" marL="457200" rtl="0" algn="l">
              <a:spcBef>
                <a:spcPts val="1000"/>
              </a:spcBef>
              <a:spcAft>
                <a:spcPts val="0"/>
              </a:spcAft>
              <a:buSzPts val="2400"/>
              <a:buChar char="•"/>
            </a:pPr>
            <a:r>
              <a:rPr lang="en"/>
              <a:t>Provides context for and filters mass group of literature for specific topic criteria</a:t>
            </a:r>
            <a:endParaRPr/>
          </a:p>
          <a:p>
            <a:pPr indent="0" lvl="0" marL="0" rtl="0" algn="l">
              <a:spcBef>
                <a:spcPts val="1000"/>
              </a:spcBef>
              <a:spcAft>
                <a:spcPts val="0"/>
              </a:spcAft>
              <a:buNone/>
            </a:pPr>
            <a:r>
              <a:t/>
            </a:r>
            <a:endParaRPr/>
          </a:p>
          <a:p>
            <a:pPr indent="0" lvl="0" marL="0" rtl="0" algn="l">
              <a:spcBef>
                <a:spcPts val="480"/>
              </a:spcBef>
              <a:spcAft>
                <a:spcPts val="0"/>
              </a:spcAft>
              <a:buNone/>
            </a:pPr>
            <a:r>
              <a:rPr lang="en"/>
              <a:t>Semantic retrieval tools for literature review are emerging, but they often do not provide topic modelling.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6"/>
          <p:cNvSpPr txBox="1"/>
          <p:nvPr>
            <p:ph type="title"/>
          </p:nvPr>
        </p:nvSpPr>
        <p:spPr>
          <a:xfrm>
            <a:off x="457200" y="747713"/>
            <a:ext cx="82296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Research Goal</a:t>
            </a:r>
            <a:endParaRPr/>
          </a:p>
        </p:txBody>
      </p:sp>
      <p:sp>
        <p:nvSpPr>
          <p:cNvPr id="97" name="Google Shape;97;p16"/>
          <p:cNvSpPr txBox="1"/>
          <p:nvPr>
            <p:ph idx="1" type="body"/>
          </p:nvPr>
        </p:nvSpPr>
        <p:spPr>
          <a:xfrm>
            <a:off x="457200" y="1828800"/>
            <a:ext cx="8229600" cy="42972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To the best of our knowledge, this work is the first to connect both automated literature scan and peer review </a:t>
            </a:r>
            <a:endParaRPr/>
          </a:p>
          <a:p>
            <a:pPr indent="-381000" lvl="0" marL="457200" rtl="0" algn="l">
              <a:spcBef>
                <a:spcPts val="1000"/>
              </a:spcBef>
              <a:spcAft>
                <a:spcPts val="0"/>
              </a:spcAft>
              <a:buSzPts val="2400"/>
              <a:buChar char="•"/>
            </a:pPr>
            <a:r>
              <a:rPr lang="en"/>
              <a:t>The goal is to offer concise, qualitative data to assist in the subjective decision-making of publication readiness</a:t>
            </a:r>
            <a:endParaRPr/>
          </a:p>
          <a:p>
            <a:pPr indent="-381000" lvl="1" marL="914400" rtl="0" algn="l">
              <a:spcBef>
                <a:spcPts val="1000"/>
              </a:spcBef>
              <a:spcAft>
                <a:spcPts val="0"/>
              </a:spcAft>
              <a:buSzPts val="2400"/>
              <a:buChar char="–"/>
            </a:pPr>
            <a:r>
              <a:rPr lang="en"/>
              <a:t>Topic novelty and completeness</a:t>
            </a:r>
            <a:endParaRPr/>
          </a:p>
          <a:p>
            <a:pPr indent="-381000" lvl="1" marL="914400" rtl="0" algn="l">
              <a:spcBef>
                <a:spcPts val="1000"/>
              </a:spcBef>
              <a:spcAft>
                <a:spcPts val="0"/>
              </a:spcAft>
              <a:buSzPts val="2400"/>
              <a:buChar char="–"/>
            </a:pPr>
            <a:r>
              <a:rPr lang="en"/>
              <a:t>LLM reasoned suggestions of topic relationships to user abstract</a:t>
            </a:r>
            <a:endParaRPr/>
          </a:p>
          <a:p>
            <a:pPr indent="-381000" lvl="1" marL="914400" rtl="0" algn="l">
              <a:spcBef>
                <a:spcPts val="1000"/>
              </a:spcBef>
              <a:spcAft>
                <a:spcPts val="1000"/>
              </a:spcAft>
              <a:buSzPts val="2400"/>
              <a:buChar char="–"/>
            </a:pPr>
            <a:r>
              <a:rPr lang="en"/>
              <a:t>Optimize human and AI collaboration in decision making</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cstate-ppt-template-horizontal-left-logo">
  <a:themeElements>
    <a:clrScheme name="Custom 1">
      <a:dk1>
        <a:srgbClr val="000000"/>
      </a:dk1>
      <a:lt1>
        <a:srgbClr val="FFFFFF"/>
      </a:lt1>
      <a:dk2>
        <a:srgbClr val="000000"/>
      </a:dk2>
      <a:lt2>
        <a:srgbClr val="F8F8F8"/>
      </a:lt2>
      <a:accent1>
        <a:srgbClr val="CC110A"/>
      </a:accent1>
      <a:accent2>
        <a:srgbClr val="990200"/>
      </a:accent2>
      <a:accent3>
        <a:srgbClr val="BFBFBF"/>
      </a:accent3>
      <a:accent4>
        <a:srgbClr val="808080"/>
      </a:accent4>
      <a:accent5>
        <a:srgbClr val="5F5F5F"/>
      </a:accent5>
      <a:accent6>
        <a:srgbClr val="4D4D4D"/>
      </a:accent6>
      <a:hlink>
        <a:srgbClr val="1F2B5F"/>
      </a:hlink>
      <a:folHlink>
        <a:srgbClr val="7712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